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8" r:id="rId1"/>
  </p:sldMasterIdLst>
  <p:notesMasterIdLst>
    <p:notesMasterId r:id="rId33"/>
  </p:notesMasterIdLst>
  <p:sldIdLst>
    <p:sldId id="256" r:id="rId2"/>
    <p:sldId id="259" r:id="rId3"/>
    <p:sldId id="303" r:id="rId4"/>
    <p:sldId id="336" r:id="rId5"/>
    <p:sldId id="301" r:id="rId6"/>
    <p:sldId id="302" r:id="rId7"/>
    <p:sldId id="305" r:id="rId8"/>
    <p:sldId id="313" r:id="rId9"/>
    <p:sldId id="339" r:id="rId10"/>
    <p:sldId id="340" r:id="rId11"/>
    <p:sldId id="307" r:id="rId12"/>
    <p:sldId id="309" r:id="rId13"/>
    <p:sldId id="314" r:id="rId14"/>
    <p:sldId id="315" r:id="rId15"/>
    <p:sldId id="312" r:id="rId16"/>
    <p:sldId id="344" r:id="rId17"/>
    <p:sldId id="345" r:id="rId18"/>
    <p:sldId id="324" r:id="rId19"/>
    <p:sldId id="325" r:id="rId20"/>
    <p:sldId id="326" r:id="rId21"/>
    <p:sldId id="341" r:id="rId22"/>
    <p:sldId id="328" r:id="rId23"/>
    <p:sldId id="346" r:id="rId24"/>
    <p:sldId id="347" r:id="rId25"/>
    <p:sldId id="348" r:id="rId26"/>
    <p:sldId id="349" r:id="rId27"/>
    <p:sldId id="350" r:id="rId28"/>
    <p:sldId id="330" r:id="rId29"/>
    <p:sldId id="331" r:id="rId30"/>
    <p:sldId id="300" r:id="rId31"/>
    <p:sldId id="343"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85484" autoAdjust="0"/>
  </p:normalViewPr>
  <p:slideViewPr>
    <p:cSldViewPr>
      <p:cViewPr varScale="1">
        <p:scale>
          <a:sx n="62" d="100"/>
          <a:sy n="62" d="100"/>
        </p:scale>
        <p:origin x="-158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5CAEF6F-88F5-4F14-BB9D-94A5234EE58D}" type="datetimeFigureOut">
              <a:rPr lang="en-US"/>
              <a:pPr>
                <a:defRPr/>
              </a:pPr>
              <a:t>4/2/2013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C316908-927C-49B6-A517-5E4E6126F8D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59B858-A623-4556-B00E-8A16A43FAD01}"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r>
              <a:rPr lang="en-US" smtClean="0"/>
              <a:t>17/12/2010</a:t>
            </a:r>
            <a:endParaRPr lang="en-US"/>
          </a:p>
        </p:txBody>
      </p:sp>
      <p:sp>
        <p:nvSpPr>
          <p:cNvPr id="20" name="Footer Placeholder 19"/>
          <p:cNvSpPr>
            <a:spLocks noGrp="1"/>
          </p:cNvSpPr>
          <p:nvPr>
            <p:ph type="ftr" sz="quarter" idx="11"/>
          </p:nvPr>
        </p:nvSpPr>
        <p:spPr/>
        <p:txBody>
          <a:bodyPr/>
          <a:lstStyle>
            <a:extLst/>
          </a:lstStyle>
          <a:p>
            <a:pPr>
              <a:defRPr/>
            </a:pPr>
            <a:endParaRPr lang="en-US"/>
          </a:p>
        </p:txBody>
      </p:sp>
      <p:sp>
        <p:nvSpPr>
          <p:cNvPr id="10" name="Slide Number Placeholder 9"/>
          <p:cNvSpPr>
            <a:spLocks noGrp="1"/>
          </p:cNvSpPr>
          <p:nvPr>
            <p:ph type="sldNum" sz="quarter" idx="12"/>
          </p:nvPr>
        </p:nvSpPr>
        <p:spPr/>
        <p:txBody>
          <a:bodyPr/>
          <a:lstStyle>
            <a:extLst/>
          </a:lstStyle>
          <a:p>
            <a:pPr>
              <a:defRPr/>
            </a:pPr>
            <a:fld id="{DE2B23AE-106C-4E20-83F4-6D98E2588234}" type="slidenum">
              <a:rPr lang="en-US" smtClean="0"/>
              <a:pPr>
                <a:def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r>
              <a:rPr lang="en-US" smtClean="0"/>
              <a:t>17/12/2010</a:t>
            </a: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8F770E7E-B364-45DF-933C-424DFCA6A4E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r>
              <a:rPr lang="en-US" smtClean="0"/>
              <a:t>17/12/2010</a:t>
            </a: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054296A7-3E75-44C0-8D39-228A9508590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r>
              <a:rPr lang="en-US" smtClean="0"/>
              <a:t>17/12/2010</a:t>
            </a: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F3B8F6D9-9567-4063-AD90-769271C6ED4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r>
              <a:rPr lang="en-US" smtClean="0"/>
              <a:t>17/12/2010</a:t>
            </a: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6643A67-D407-4577-9130-1BFCD8DE7D5D}" type="slidenum">
              <a:rPr lang="en-US" smtClean="0"/>
              <a:pPr>
                <a:defRPr/>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r>
              <a:rPr lang="en-US" smtClean="0"/>
              <a:t>17/12/2010</a:t>
            </a: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5603FA42-31C8-4930-804A-703477C7EA5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r>
              <a:rPr lang="en-US" smtClean="0"/>
              <a:t>17/12/2010</a:t>
            </a: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90E65141-8E13-4D5E-8829-F317BF93C99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r>
              <a:rPr lang="en-US" smtClean="0"/>
              <a:t>17/12/2010</a:t>
            </a: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9D08A599-F9CD-4F76-A08E-E143D2C39A2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r>
              <a:rPr lang="en-US" smtClean="0"/>
              <a:t>17/12/2010</a:t>
            </a: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F39FF938-73DD-4C04-91CA-B9D5CF05D796}" type="slidenum">
              <a:rPr lang="en-US" smtClean="0"/>
              <a:pPr>
                <a:defRPr/>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r>
              <a:rPr lang="en-US" smtClean="0"/>
              <a:t>17/12/2010</a:t>
            </a: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2A84AB1F-B459-4815-B715-9655E0B35CC6}"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r>
              <a:rPr lang="en-US" smtClean="0"/>
              <a:t>17/12/2010</a:t>
            </a: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5E96F7D9-66C9-4CA3-B60B-89E8BD6CF089}" type="slidenum">
              <a:rPr lang="en-US" smtClean="0"/>
              <a:pPr>
                <a:def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r>
              <a:rPr lang="en-US" smtClean="0"/>
              <a:t>17/12/2010</a:t>
            </a: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CAE0EF5A-9805-4116-AB04-CD7A6C670532}" type="slidenum">
              <a:rPr lang="en-US" smtClean="0"/>
              <a:pPr>
                <a:defRPr/>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132856"/>
            <a:ext cx="7810128" cy="1222375"/>
          </a:xfrm>
        </p:spPr>
        <p:txBody>
          <a:bodyPr>
            <a:normAutofit fontScale="90000"/>
          </a:bodyPr>
          <a:lstStyle/>
          <a:p>
            <a:pPr eaLnBrk="1" fontAlgn="auto" hangingPunct="1">
              <a:spcAft>
                <a:spcPts val="0"/>
              </a:spcAft>
              <a:defRPr/>
            </a:pPr>
            <a:r>
              <a:rPr lang="sr-Latn-RS" sz="4400" b="1" dirty="0" smtClean="0"/>
              <a:t>Medicinsko i zdravstveno pravo: aktuelna pitanja teorije i prakse</a:t>
            </a:r>
            <a:r>
              <a:rPr lang="x-none" sz="4400" b="1" smtClean="0"/>
              <a:t/>
            </a:r>
            <a:br>
              <a:rPr lang="x-none" sz="4400" b="1" smtClean="0"/>
            </a:br>
            <a:r>
              <a:rPr lang="x-none" sz="4400" dirty="0" smtClean="0"/>
              <a:t>	</a:t>
            </a:r>
            <a:endParaRPr lang="en-US" sz="4400" dirty="0"/>
          </a:p>
        </p:txBody>
      </p:sp>
      <p:sp>
        <p:nvSpPr>
          <p:cNvPr id="3" name="Subtitle 2"/>
          <p:cNvSpPr>
            <a:spLocks noGrp="1"/>
          </p:cNvSpPr>
          <p:nvPr>
            <p:ph type="subTitle" idx="1"/>
          </p:nvPr>
        </p:nvSpPr>
        <p:spPr>
          <a:xfrm>
            <a:off x="381000" y="3140968"/>
            <a:ext cx="8458200" cy="3312368"/>
          </a:xfrm>
        </p:spPr>
        <p:txBody>
          <a:bodyPr>
            <a:normAutofit fontScale="92500" lnSpcReduction="20000"/>
          </a:bodyPr>
          <a:lstStyle/>
          <a:p>
            <a:pPr eaLnBrk="1" fontAlgn="auto" hangingPunct="1">
              <a:spcAft>
                <a:spcPts val="0"/>
              </a:spcAft>
              <a:buFont typeface="Wingdings 2"/>
              <a:buNone/>
              <a:defRPr/>
            </a:pPr>
            <a:r>
              <a:rPr lang="x-none" dirty="0" smtClean="0"/>
              <a:t>	</a:t>
            </a:r>
            <a:r>
              <a:rPr lang="x-none" b="1" dirty="0" smtClean="0"/>
              <a:t>Dr </a:t>
            </a:r>
            <a:r>
              <a:rPr lang="x-none" b="1" smtClean="0"/>
              <a:t>Marta Sjeničić</a:t>
            </a:r>
            <a:endParaRPr lang="sr-Latn-RS" b="1" dirty="0" smtClean="0"/>
          </a:p>
          <a:p>
            <a:pPr eaLnBrk="1" fontAlgn="auto" hangingPunct="1">
              <a:spcAft>
                <a:spcPts val="0"/>
              </a:spcAft>
              <a:buFont typeface="Wingdings 2"/>
              <a:buNone/>
              <a:defRPr/>
            </a:pPr>
            <a:endParaRPr lang="sr-Latn-RS" dirty="0" smtClean="0"/>
          </a:p>
          <a:p>
            <a:pPr>
              <a:defRPr/>
            </a:pPr>
            <a:r>
              <a:rPr lang="sr-Latn-RS" dirty="0" smtClean="0"/>
              <a:t>	Institut društvenih nauka u Beogradu</a:t>
            </a:r>
            <a:endParaRPr lang="x-none" dirty="0" smtClean="0"/>
          </a:p>
          <a:p>
            <a:pPr eaLnBrk="1" fontAlgn="auto" hangingPunct="1">
              <a:spcAft>
                <a:spcPts val="0"/>
              </a:spcAft>
              <a:buFont typeface="Wingdings 2"/>
              <a:buNone/>
              <a:defRPr/>
            </a:pPr>
            <a:r>
              <a:rPr lang="x-none" smtClean="0"/>
              <a:t>	</a:t>
            </a:r>
            <a:endParaRPr lang="sr-Latn-RS" dirty="0" smtClean="0"/>
          </a:p>
          <a:p>
            <a:pPr eaLnBrk="1" fontAlgn="auto" hangingPunct="1">
              <a:spcAft>
                <a:spcPts val="0"/>
              </a:spcAft>
              <a:buFont typeface="Wingdings 2"/>
              <a:buNone/>
              <a:defRPr/>
            </a:pPr>
            <a:r>
              <a:rPr lang="sr-Latn-RS" dirty="0" smtClean="0"/>
              <a:t>	</a:t>
            </a:r>
            <a:r>
              <a:rPr lang="x-none" smtClean="0"/>
              <a:t>Udruženje </a:t>
            </a:r>
            <a:r>
              <a:rPr lang="sr-Latn-RS" dirty="0" smtClean="0"/>
              <a:t>pravnika za medicinsko i zdravstveno pravo 	Srbije-	SUPRAM</a:t>
            </a:r>
          </a:p>
          <a:p>
            <a:pPr eaLnBrk="1" fontAlgn="auto" hangingPunct="1">
              <a:spcAft>
                <a:spcPts val="0"/>
              </a:spcAft>
              <a:buFont typeface="Wingdings 2"/>
              <a:buNone/>
              <a:defRPr/>
            </a:pPr>
            <a:endParaRPr lang="sr-Latn-RS" dirty="0" smtClean="0"/>
          </a:p>
          <a:p>
            <a:pPr algn="ctr" eaLnBrk="1" fontAlgn="auto" hangingPunct="1">
              <a:spcAft>
                <a:spcPts val="0"/>
              </a:spcAft>
              <a:buFont typeface="Wingdings 2"/>
              <a:buNone/>
              <a:defRPr/>
            </a:pPr>
            <a:r>
              <a:rPr lang="sr-Latn-RS" dirty="0" smtClean="0"/>
              <a:t>2. </a:t>
            </a:r>
            <a:r>
              <a:rPr lang="en-US" dirty="0" smtClean="0"/>
              <a:t>A</a:t>
            </a:r>
            <a:r>
              <a:rPr lang="sr-Latn-RS" dirty="0" smtClean="0"/>
              <a:t>pril 2013.</a:t>
            </a:r>
          </a:p>
          <a:p>
            <a:pPr eaLnBrk="1" fontAlgn="auto" hangingPunct="1">
              <a:spcAft>
                <a:spcPts val="0"/>
              </a:spcAft>
              <a:buFont typeface="Wingdings 2"/>
              <a:buNone/>
              <a:defRPr/>
            </a:pPr>
            <a:r>
              <a:rPr lang="sr-Latn-RS" dirty="0" smtClean="0"/>
              <a:t>	</a:t>
            </a:r>
          </a:p>
          <a:p>
            <a:pPr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88640"/>
            <a:ext cx="7738120" cy="1152128"/>
          </a:xfrm>
        </p:spPr>
        <p:txBody>
          <a:bodyPr>
            <a:noAutofit/>
          </a:bodyPr>
          <a:lstStyle/>
          <a:p>
            <a:pPr eaLnBrk="0" hangingPunct="0">
              <a:defRPr/>
            </a:pPr>
            <a:r>
              <a:rPr kumimoji="1" lang="sr-Latn-CS" sz="3200" dirty="0" smtClean="0">
                <a:solidFill>
                  <a:schemeClr val="tx1"/>
                </a:solidFill>
                <a:effectLst/>
                <a:cs typeface="Arial" charset="0"/>
              </a:rPr>
              <a:t>Dostupnost zdravstvene zaštite – Romi – organičavajući podzakonski propisi</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1043608" y="1268760"/>
            <a:ext cx="7809880" cy="5112990"/>
          </a:xfrm>
        </p:spPr>
        <p:txBody>
          <a:bodyPr>
            <a:noAutofit/>
          </a:bodyPr>
          <a:lstStyle/>
          <a:p>
            <a:pPr eaLnBrk="0" hangingPunct="0">
              <a:spcBef>
                <a:spcPct val="50000"/>
              </a:spcBef>
              <a:buFontTx/>
              <a:buChar char="-"/>
            </a:pPr>
            <a:endParaRPr lang="sr-Latn-RS" sz="1800" dirty="0" smtClean="0"/>
          </a:p>
          <a:p>
            <a:pPr eaLnBrk="0" hangingPunct="0">
              <a:spcBef>
                <a:spcPct val="50000"/>
              </a:spcBef>
              <a:buFontTx/>
              <a:buChar char="-"/>
            </a:pPr>
            <a:r>
              <a:rPr lang="sr-Latn-RS" sz="1800" dirty="0" smtClean="0"/>
              <a:t>Zdravstvena zaštita Roma se uslovljava time da imaju zdravstvenu knjizicu, a radi se o licima koja je usled svog nomadskog načina života, uslova življenja, nepismenosti,  vrlo često, nemaju.</a:t>
            </a:r>
          </a:p>
          <a:p>
            <a:pPr eaLnBrk="0" hangingPunct="0">
              <a:spcBef>
                <a:spcPct val="50000"/>
              </a:spcBef>
              <a:buFontTx/>
              <a:buChar char="-"/>
            </a:pPr>
            <a:endParaRPr lang="sr-Latn-RS" sz="1800" dirty="0" smtClean="0"/>
          </a:p>
          <a:p>
            <a:pPr eaLnBrk="0" hangingPunct="0">
              <a:spcBef>
                <a:spcPct val="50000"/>
              </a:spcBef>
              <a:buFontTx/>
              <a:buChar char="-"/>
            </a:pPr>
            <a:r>
              <a:rPr lang="sr-Latn-RS" sz="1800" dirty="0" smtClean="0"/>
              <a:t>Zakoni o zdravstvenoj zaštiti i zdravstvenom osiguranju ističu princip pristupa zdravstvenoj zaštiti, princip nediskriminacije i slično. Takodje, garantuju da će se zdravstvena zaštita socijalno ugroženih grupa finansirati iz budžeta, a ne iz sredstava obaveznog zdravstvenog osiguranja.</a:t>
            </a:r>
          </a:p>
          <a:p>
            <a:pPr eaLnBrk="0" hangingPunct="0">
              <a:spcBef>
                <a:spcPct val="50000"/>
              </a:spcBef>
              <a:buFontTx/>
              <a:buChar char="-"/>
            </a:pPr>
            <a:endParaRPr lang="sr-Latn-RS" sz="1800" dirty="0" smtClean="0"/>
          </a:p>
          <a:p>
            <a:pPr eaLnBrk="0" hangingPunct="0">
              <a:spcBef>
                <a:spcPct val="50000"/>
              </a:spcBef>
              <a:buFontTx/>
              <a:buChar char="-"/>
            </a:pPr>
            <a:r>
              <a:rPr lang="sr-Latn-RS" sz="1800" dirty="0" smtClean="0"/>
              <a:t>Način da se zdravstvenim institucijama troškovi zdravstvene zaštite Roma finansiraju direktno iz budžeta, jer ako nema zdravstvene knjizice kao uslova korišćenja zdravstvene zaštite, nema ni zdravstvene zaštite, sem kod hitne medicinske pomoći</a:t>
            </a:r>
          </a:p>
          <a:p>
            <a:pPr eaLnBrk="0" hangingPunct="0">
              <a:spcBef>
                <a:spcPct val="50000"/>
              </a:spcBef>
              <a:buFontTx/>
              <a:buChar char="-"/>
            </a:pPr>
            <a:endParaRPr lang="sr-Latn-RS" sz="1800" dirty="0" smtClean="0"/>
          </a:p>
          <a:p>
            <a:pPr eaLnBrk="0" hangingPunct="0">
              <a:spcBef>
                <a:spcPct val="50000"/>
              </a:spcBef>
              <a:buFontTx/>
              <a:buChar char="-"/>
            </a:pPr>
            <a:endParaRPr lang="sr-Latn-RS" sz="1600" dirty="0" smtClean="0"/>
          </a:p>
          <a:p>
            <a:pPr eaLnBrk="0" hangingPunct="0">
              <a:spcBef>
                <a:spcPct val="50000"/>
              </a:spcBef>
              <a:buFontTx/>
              <a:buChar char="-"/>
            </a:pPr>
            <a:endParaRPr lang="en-U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7738120" cy="1366391"/>
          </a:xfrm>
        </p:spPr>
        <p:txBody>
          <a:bodyPr>
            <a:noAutofit/>
          </a:bodyPr>
          <a:lstStyle/>
          <a:p>
            <a:pPr eaLnBrk="0" hangingPunct="0">
              <a:defRPr/>
            </a:pPr>
            <a:r>
              <a:rPr kumimoji="1" lang="sr-Latn-CS" sz="3200" dirty="0" smtClean="0">
                <a:solidFill>
                  <a:schemeClr val="tx1"/>
                </a:solidFill>
                <a:effectLst/>
                <a:cs typeface="Arial" charset="0"/>
              </a:rPr>
              <a:t>Dostupnost zdravstvene zaštite – neopravdano restriktivna primena propisa za lečenje u inostranstvu</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971600" y="1773238"/>
            <a:ext cx="7881888" cy="4608512"/>
          </a:xfrm>
        </p:spPr>
        <p:txBody>
          <a:bodyPr>
            <a:noAutofit/>
          </a:bodyPr>
          <a:lstStyle/>
          <a:p>
            <a:pPr eaLnBrk="0" hangingPunct="0">
              <a:spcBef>
                <a:spcPct val="50000"/>
              </a:spcBef>
            </a:pPr>
            <a:r>
              <a:rPr lang="en-US" sz="2400" dirty="0" err="1" smtClean="0"/>
              <a:t>Pravilnik</a:t>
            </a:r>
            <a:r>
              <a:rPr lang="en-US" sz="2400" dirty="0" smtClean="0"/>
              <a:t> o </a:t>
            </a:r>
            <a:r>
              <a:rPr lang="en-US" sz="2400" dirty="0" err="1" smtClean="0"/>
              <a:t>uslovima</a:t>
            </a:r>
            <a:r>
              <a:rPr lang="en-US" sz="2400" dirty="0" smtClean="0"/>
              <a:t> </a:t>
            </a:r>
            <a:r>
              <a:rPr lang="en-US" sz="2400" dirty="0" err="1" smtClean="0"/>
              <a:t>i</a:t>
            </a:r>
            <a:r>
              <a:rPr lang="en-US" sz="2400" dirty="0" smtClean="0"/>
              <a:t> </a:t>
            </a:r>
            <a:r>
              <a:rPr lang="en-US" sz="2400" dirty="0" err="1" smtClean="0"/>
              <a:t>načinu</a:t>
            </a:r>
            <a:r>
              <a:rPr lang="en-US" sz="2400" dirty="0" smtClean="0"/>
              <a:t> </a:t>
            </a:r>
            <a:r>
              <a:rPr lang="en-US" sz="2400" dirty="0" err="1" smtClean="0"/>
              <a:t>upućivanja</a:t>
            </a:r>
            <a:r>
              <a:rPr lang="en-US" sz="2400" dirty="0" smtClean="0"/>
              <a:t> </a:t>
            </a:r>
            <a:r>
              <a:rPr lang="en-US" sz="2400" dirty="0" err="1" smtClean="0"/>
              <a:t>osiguranih</a:t>
            </a:r>
            <a:r>
              <a:rPr lang="en-US" sz="2400" dirty="0" smtClean="0"/>
              <a:t> </a:t>
            </a:r>
            <a:r>
              <a:rPr lang="en-US" sz="2400" dirty="0" err="1" smtClean="0"/>
              <a:t>lica</a:t>
            </a:r>
            <a:r>
              <a:rPr lang="en-US" sz="2400" dirty="0" smtClean="0"/>
              <a:t> </a:t>
            </a:r>
            <a:r>
              <a:rPr lang="en-US" sz="2400" dirty="0" err="1" smtClean="0"/>
              <a:t>na</a:t>
            </a:r>
            <a:r>
              <a:rPr lang="en-US" sz="2400" dirty="0" smtClean="0"/>
              <a:t> </a:t>
            </a:r>
            <a:r>
              <a:rPr lang="en-US" sz="2400" dirty="0" err="1" smtClean="0"/>
              <a:t>lečenje</a:t>
            </a:r>
            <a:r>
              <a:rPr lang="en-US" sz="2400" dirty="0" smtClean="0"/>
              <a:t> u </a:t>
            </a:r>
            <a:r>
              <a:rPr lang="en-US" sz="2400" dirty="0" err="1" smtClean="0"/>
              <a:t>inostranstvo</a:t>
            </a:r>
            <a:r>
              <a:rPr lang="en-US" sz="2400" dirty="0" smtClean="0"/>
              <a:t>, </a:t>
            </a:r>
            <a:r>
              <a:rPr lang="en-US" sz="2400" dirty="0" err="1" smtClean="0"/>
              <a:t>Sl.glasnik</a:t>
            </a:r>
            <a:r>
              <a:rPr lang="en-US" sz="2400" dirty="0" smtClean="0"/>
              <a:t> RS, br. </a:t>
            </a:r>
            <a:r>
              <a:rPr lang="nn-NO" sz="2400" dirty="0" smtClean="0"/>
              <a:t>44/2007, 65/2008, 36/2009, 32/2010 i 50/2010</a:t>
            </a:r>
            <a:endParaRPr lang="en-US" sz="2400" dirty="0" smtClean="0"/>
          </a:p>
          <a:p>
            <a:pPr eaLnBrk="0" hangingPunct="0">
              <a:spcBef>
                <a:spcPct val="50000"/>
              </a:spcBef>
            </a:pPr>
            <a:endParaRPr lang="en-US" sz="2400" dirty="0" smtClean="0"/>
          </a:p>
          <a:p>
            <a:pPr eaLnBrk="0" hangingPunct="0">
              <a:spcBef>
                <a:spcPct val="50000"/>
              </a:spcBef>
            </a:pPr>
            <a:r>
              <a:rPr lang="en-US" sz="2400" dirty="0" err="1" smtClean="0"/>
              <a:t>Osiguranom</a:t>
            </a:r>
            <a:r>
              <a:rPr lang="en-US" sz="2400" dirty="0" smtClean="0"/>
              <a:t> </a:t>
            </a:r>
            <a:r>
              <a:rPr lang="en-US" sz="2400" dirty="0" err="1" smtClean="0"/>
              <a:t>licu</a:t>
            </a:r>
            <a:r>
              <a:rPr lang="en-US" sz="2400" dirty="0" smtClean="0"/>
              <a:t> </a:t>
            </a:r>
            <a:r>
              <a:rPr lang="en-US" sz="2400" dirty="0" err="1" smtClean="0"/>
              <a:t>može</a:t>
            </a:r>
            <a:r>
              <a:rPr lang="en-US" sz="2400" dirty="0" smtClean="0"/>
              <a:t> se </a:t>
            </a:r>
            <a:r>
              <a:rPr lang="en-US" sz="2400" dirty="0" err="1" smtClean="0"/>
              <a:t>izuzetno</a:t>
            </a:r>
            <a:r>
              <a:rPr lang="en-US" sz="2400" dirty="0" smtClean="0"/>
              <a:t> </a:t>
            </a:r>
            <a:r>
              <a:rPr lang="en-US" sz="2400" dirty="0" err="1" smtClean="0"/>
              <a:t>odobriti</a:t>
            </a:r>
            <a:r>
              <a:rPr lang="en-US" sz="2400" dirty="0" smtClean="0"/>
              <a:t> </a:t>
            </a:r>
            <a:r>
              <a:rPr lang="en-US" sz="2400" dirty="0" err="1" smtClean="0"/>
              <a:t>lečenje</a:t>
            </a:r>
            <a:r>
              <a:rPr lang="en-US" sz="2400" dirty="0" smtClean="0"/>
              <a:t> u </a:t>
            </a:r>
            <a:r>
              <a:rPr lang="en-US" sz="2400" dirty="0" err="1" smtClean="0"/>
              <a:t>inostranstvu</a:t>
            </a:r>
            <a:r>
              <a:rPr lang="en-US" sz="2400" dirty="0" smtClean="0"/>
              <a:t> </a:t>
            </a:r>
            <a:r>
              <a:rPr lang="en-US" sz="2400" dirty="0" err="1" smtClean="0"/>
              <a:t>na</a:t>
            </a:r>
            <a:r>
              <a:rPr lang="en-US" sz="2400" dirty="0" smtClean="0"/>
              <a:t> </a:t>
            </a:r>
            <a:r>
              <a:rPr lang="en-US" sz="2400" dirty="0" err="1" smtClean="0"/>
              <a:t>teret</a:t>
            </a:r>
            <a:r>
              <a:rPr lang="en-US" sz="2400" dirty="0" smtClean="0"/>
              <a:t> </a:t>
            </a:r>
            <a:r>
              <a:rPr lang="en-US" sz="2400" dirty="0" err="1" smtClean="0"/>
              <a:t>sredstava</a:t>
            </a:r>
            <a:r>
              <a:rPr lang="en-US" sz="2400" dirty="0" smtClean="0"/>
              <a:t> </a:t>
            </a:r>
            <a:r>
              <a:rPr lang="en-US" sz="2400" dirty="0" err="1" smtClean="0"/>
              <a:t>obaveznog</a:t>
            </a:r>
            <a:r>
              <a:rPr lang="en-US" sz="2400" dirty="0" smtClean="0"/>
              <a:t> </a:t>
            </a:r>
            <a:r>
              <a:rPr lang="en-US" sz="2400" dirty="0" err="1" smtClean="0"/>
              <a:t>zdravstvenog</a:t>
            </a:r>
            <a:r>
              <a:rPr lang="en-US" sz="2400" dirty="0" smtClean="0"/>
              <a:t> </a:t>
            </a:r>
            <a:r>
              <a:rPr lang="en-US" sz="2400" dirty="0" err="1" smtClean="0"/>
              <a:t>osiguranja</a:t>
            </a:r>
            <a:r>
              <a:rPr lang="en-US" sz="2400" dirty="0" smtClean="0"/>
              <a:t> </a:t>
            </a:r>
            <a:r>
              <a:rPr lang="en-US" sz="2400" dirty="0" err="1" smtClean="0"/>
              <a:t>za</a:t>
            </a:r>
            <a:r>
              <a:rPr lang="en-US" sz="2400" dirty="0" smtClean="0"/>
              <a:t> </a:t>
            </a:r>
            <a:r>
              <a:rPr lang="en-US" sz="2400" dirty="0" err="1" smtClean="0"/>
              <a:t>lečenje</a:t>
            </a:r>
            <a:r>
              <a:rPr lang="en-US" sz="2400" dirty="0" smtClean="0"/>
              <a:t> </a:t>
            </a:r>
            <a:r>
              <a:rPr lang="en-US" sz="2400" dirty="0" err="1" smtClean="0"/>
              <a:t>oboljenja</a:t>
            </a:r>
            <a:r>
              <a:rPr lang="en-US" sz="2400" dirty="0" smtClean="0"/>
              <a:t>, </a:t>
            </a:r>
            <a:r>
              <a:rPr lang="en-US" sz="2400" dirty="0" err="1" smtClean="0"/>
              <a:t>stanja</a:t>
            </a:r>
            <a:r>
              <a:rPr lang="en-US" sz="2400" dirty="0" smtClean="0"/>
              <a:t> </a:t>
            </a:r>
            <a:r>
              <a:rPr lang="en-US" sz="2400" dirty="0" err="1" smtClean="0"/>
              <a:t>ili</a:t>
            </a:r>
            <a:r>
              <a:rPr lang="en-US" sz="2400" dirty="0" smtClean="0"/>
              <a:t> </a:t>
            </a:r>
            <a:r>
              <a:rPr lang="en-US" sz="2400" dirty="0" err="1" smtClean="0"/>
              <a:t>povrede</a:t>
            </a:r>
            <a:r>
              <a:rPr lang="en-US" sz="2400" dirty="0" smtClean="0"/>
              <a:t> </a:t>
            </a:r>
            <a:r>
              <a:rPr lang="en-US" sz="2400" dirty="0" err="1" smtClean="0"/>
              <a:t>koji</a:t>
            </a:r>
            <a:r>
              <a:rPr lang="en-US" sz="2400" dirty="0" smtClean="0"/>
              <a:t> se ne </a:t>
            </a:r>
            <a:r>
              <a:rPr lang="en-US" sz="2400" dirty="0" err="1" smtClean="0"/>
              <a:t>mogu</a:t>
            </a:r>
            <a:r>
              <a:rPr lang="en-US" sz="2400" dirty="0" smtClean="0"/>
              <a:t> </a:t>
            </a:r>
            <a:r>
              <a:rPr lang="en-US" sz="2400" dirty="0" err="1" smtClean="0"/>
              <a:t>uspešno</a:t>
            </a:r>
            <a:r>
              <a:rPr lang="en-US" sz="2400" dirty="0" smtClean="0"/>
              <a:t> </a:t>
            </a:r>
            <a:r>
              <a:rPr lang="en-US" sz="2400" dirty="0" err="1" smtClean="0"/>
              <a:t>lečiti</a:t>
            </a:r>
            <a:r>
              <a:rPr lang="en-US" sz="2400" dirty="0" smtClean="0"/>
              <a:t> u </a:t>
            </a:r>
            <a:r>
              <a:rPr lang="en-US" sz="2400" dirty="0" err="1" smtClean="0"/>
              <a:t>Republici</a:t>
            </a:r>
            <a:r>
              <a:rPr lang="en-US" sz="2400" dirty="0" smtClean="0"/>
              <a:t> </a:t>
            </a:r>
            <a:r>
              <a:rPr lang="en-US" sz="2400" dirty="0" err="1" smtClean="0"/>
              <a:t>Srbiji</a:t>
            </a:r>
            <a:r>
              <a:rPr lang="en-US" sz="2400" dirty="0" smtClean="0"/>
              <a:t>, a u </a:t>
            </a:r>
            <a:r>
              <a:rPr lang="en-US" sz="2400" dirty="0" err="1" smtClean="0"/>
              <a:t>zemlji</a:t>
            </a:r>
            <a:r>
              <a:rPr lang="en-US" sz="2400" dirty="0" smtClean="0"/>
              <a:t> u </a:t>
            </a:r>
            <a:r>
              <a:rPr lang="en-US" sz="2400" dirty="0" err="1" smtClean="0"/>
              <a:t>koju</a:t>
            </a:r>
            <a:r>
              <a:rPr lang="en-US" sz="2400" dirty="0" smtClean="0"/>
              <a:t> se </a:t>
            </a:r>
            <a:r>
              <a:rPr lang="en-US" sz="2400" dirty="0" err="1" smtClean="0"/>
              <a:t>osigurano</a:t>
            </a:r>
            <a:r>
              <a:rPr lang="en-US" sz="2400" dirty="0" smtClean="0"/>
              <a:t> lice </a:t>
            </a:r>
            <a:r>
              <a:rPr lang="en-US" sz="2400" dirty="0" err="1" smtClean="0"/>
              <a:t>upućuje</a:t>
            </a:r>
            <a:r>
              <a:rPr lang="en-US" sz="2400" dirty="0" smtClean="0"/>
              <a:t> </a:t>
            </a:r>
            <a:r>
              <a:rPr lang="en-US" sz="2400" dirty="0" err="1" smtClean="0"/>
              <a:t>postoji</a:t>
            </a:r>
            <a:r>
              <a:rPr lang="en-US" sz="2400" dirty="0" smtClean="0"/>
              <a:t> </a:t>
            </a:r>
            <a:r>
              <a:rPr lang="en-US" sz="2400" dirty="0" err="1" smtClean="0"/>
              <a:t>mogućnost</a:t>
            </a:r>
            <a:r>
              <a:rPr lang="en-US" sz="2400" dirty="0" smtClean="0"/>
              <a:t> </a:t>
            </a:r>
            <a:r>
              <a:rPr lang="en-US" sz="2400" dirty="0" err="1" smtClean="0"/>
              <a:t>za</a:t>
            </a:r>
            <a:r>
              <a:rPr lang="en-US" sz="2400" dirty="0" smtClean="0"/>
              <a:t> </a:t>
            </a:r>
            <a:r>
              <a:rPr lang="en-US" sz="2400" dirty="0" err="1" smtClean="0"/>
              <a:t>uspešno</a:t>
            </a:r>
            <a:r>
              <a:rPr lang="en-US" sz="2400" dirty="0" smtClean="0"/>
              <a:t> </a:t>
            </a:r>
            <a:r>
              <a:rPr lang="en-US" sz="2400" dirty="0" err="1" smtClean="0"/>
              <a:t>lečenje</a:t>
            </a:r>
            <a:r>
              <a:rPr lang="en-US" sz="2400" dirty="0" smtClean="0"/>
              <a:t> tog </a:t>
            </a:r>
            <a:r>
              <a:rPr lang="en-US" sz="2400" dirty="0" err="1" smtClean="0"/>
              <a:t>oboljenja</a:t>
            </a:r>
            <a:r>
              <a:rPr lang="en-US" sz="2400" dirty="0" smtClean="0"/>
              <a:t>, </a:t>
            </a:r>
            <a:r>
              <a:rPr lang="en-US" sz="2400" dirty="0" err="1" smtClean="0"/>
              <a:t>stanja</a:t>
            </a:r>
            <a:r>
              <a:rPr lang="en-US" sz="2400" dirty="0" smtClean="0"/>
              <a:t> </a:t>
            </a:r>
            <a:r>
              <a:rPr lang="en-US" sz="2400" dirty="0" err="1" smtClean="0"/>
              <a:t>ili</a:t>
            </a:r>
            <a:r>
              <a:rPr lang="en-US" sz="2400" dirty="0" smtClean="0"/>
              <a:t> </a:t>
            </a:r>
            <a:r>
              <a:rPr lang="en-US" sz="2400" dirty="0" err="1" smtClean="0"/>
              <a:t>povrede</a:t>
            </a:r>
            <a:r>
              <a:rPr lang="en-US" sz="2400" dirty="0" smtClean="0"/>
              <a:t>.</a:t>
            </a:r>
          </a:p>
          <a:p>
            <a:pPr eaLnBrk="0" hangingPunct="0">
              <a:spcBef>
                <a:spcPct val="50000"/>
              </a:spcBef>
              <a:defRPr/>
            </a:pPr>
            <a:endParaRPr lang="en-US" sz="1600" dirty="0" smtClean="0">
              <a:latin typeface="Arial" charset="0"/>
              <a:cs typeface="Arial" charset="0"/>
            </a:endParaRPr>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2"/>
            <a:ext cx="7810128" cy="1150367"/>
          </a:xfrm>
        </p:spPr>
        <p:txBody>
          <a:bodyPr>
            <a:normAutofit fontScale="90000"/>
          </a:bodyPr>
          <a:lstStyle/>
          <a:p>
            <a:pPr eaLnBrk="0" hangingPunct="0">
              <a:defRPr/>
            </a:pPr>
            <a:r>
              <a:rPr kumimoji="1" lang="sr-Latn-CS" sz="3200" dirty="0" smtClean="0">
                <a:solidFill>
                  <a:schemeClr val="tx1"/>
                </a:solidFill>
                <a:effectLst/>
                <a:cs typeface="Arial" charset="0"/>
              </a:rPr>
              <a:t>Dostupnost zdravstvene zaštite – neopravdano restriktivna primena propisa za lečenje u inostranstvu</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1043608" y="1773238"/>
            <a:ext cx="7809880" cy="4608512"/>
          </a:xfrm>
        </p:spPr>
        <p:txBody>
          <a:bodyPr>
            <a:noAutofit/>
          </a:bodyPr>
          <a:lstStyle/>
          <a:p>
            <a:pPr eaLnBrk="0" hangingPunct="0">
              <a:spcBef>
                <a:spcPct val="50000"/>
              </a:spcBef>
              <a:buFont typeface="Arial" pitchFamily="34" charset="0"/>
              <a:buChar char="•"/>
            </a:pPr>
            <a:r>
              <a:rPr lang="en-US" sz="2000" dirty="0" err="1" smtClean="0"/>
              <a:t>Skoriji</a:t>
            </a:r>
            <a:r>
              <a:rPr lang="en-US" sz="2000" dirty="0" smtClean="0"/>
              <a:t>, </a:t>
            </a:r>
            <a:r>
              <a:rPr lang="en-US" sz="2000" dirty="0" err="1" smtClean="0"/>
              <a:t>od</a:t>
            </a:r>
            <a:r>
              <a:rPr lang="en-US" sz="2000" dirty="0" smtClean="0"/>
              <a:t> </a:t>
            </a:r>
            <a:r>
              <a:rPr lang="en-US" sz="2000" dirty="0" err="1" smtClean="0"/>
              <a:t>niza</a:t>
            </a:r>
            <a:r>
              <a:rPr lang="en-US" sz="2000" dirty="0" smtClean="0"/>
              <a:t> </a:t>
            </a:r>
            <a:r>
              <a:rPr lang="en-US" sz="2000" dirty="0" err="1" smtClean="0"/>
              <a:t>primera</a:t>
            </a:r>
            <a:r>
              <a:rPr lang="en-US" sz="2000" dirty="0" smtClean="0"/>
              <a:t> </a:t>
            </a:r>
            <a:r>
              <a:rPr lang="en-US" sz="2000" dirty="0" err="1" smtClean="0"/>
              <a:t>odbijanja</a:t>
            </a:r>
            <a:r>
              <a:rPr lang="en-US" sz="2000" dirty="0" smtClean="0"/>
              <a:t> </a:t>
            </a:r>
            <a:r>
              <a:rPr lang="en-US" sz="2000" dirty="0" err="1" smtClean="0"/>
              <a:t>Zavoda</a:t>
            </a:r>
            <a:r>
              <a:rPr lang="en-US" sz="2000" dirty="0" smtClean="0"/>
              <a:t> </a:t>
            </a:r>
            <a:r>
              <a:rPr lang="en-US" sz="2000" dirty="0" err="1" smtClean="0"/>
              <a:t>za</a:t>
            </a:r>
            <a:r>
              <a:rPr lang="en-US" sz="2000" dirty="0" smtClean="0"/>
              <a:t> </a:t>
            </a:r>
            <a:r>
              <a:rPr lang="en-US" sz="2000" dirty="0" err="1" smtClean="0"/>
              <a:t>zdravstveno</a:t>
            </a:r>
            <a:r>
              <a:rPr lang="en-US" sz="2000" dirty="0" smtClean="0"/>
              <a:t> </a:t>
            </a:r>
            <a:r>
              <a:rPr lang="en-US" sz="2000" dirty="0" err="1" smtClean="0"/>
              <a:t>osiguranje</a:t>
            </a:r>
            <a:r>
              <a:rPr lang="en-US" sz="2000" dirty="0" smtClean="0"/>
              <a:t>, </a:t>
            </a:r>
            <a:r>
              <a:rPr lang="en-US" sz="2000" dirty="0" err="1" smtClean="0"/>
              <a:t>odnosno</a:t>
            </a:r>
            <a:r>
              <a:rPr lang="en-US" sz="2000" dirty="0" smtClean="0"/>
              <a:t> </a:t>
            </a:r>
            <a:r>
              <a:rPr lang="en-US" sz="2000" dirty="0" err="1" smtClean="0"/>
              <a:t>njegove</a:t>
            </a:r>
            <a:r>
              <a:rPr lang="en-US" sz="2000" dirty="0" smtClean="0"/>
              <a:t> </a:t>
            </a:r>
            <a:r>
              <a:rPr lang="en-US" sz="2000" dirty="0" err="1" smtClean="0"/>
              <a:t>komisije</a:t>
            </a:r>
            <a:r>
              <a:rPr lang="en-US" sz="2000" dirty="0" smtClean="0"/>
              <a:t>, </a:t>
            </a:r>
            <a:r>
              <a:rPr lang="en-US" sz="2000" dirty="0" err="1" smtClean="0"/>
              <a:t>da</a:t>
            </a:r>
            <a:r>
              <a:rPr lang="en-US" sz="2000" dirty="0" smtClean="0"/>
              <a:t> </a:t>
            </a:r>
            <a:r>
              <a:rPr lang="en-US" sz="2000" dirty="0" err="1" smtClean="0"/>
              <a:t>dozvoli</a:t>
            </a:r>
            <a:r>
              <a:rPr lang="en-US" sz="2000" dirty="0" smtClean="0"/>
              <a:t> </a:t>
            </a:r>
            <a:r>
              <a:rPr lang="en-US" sz="2000" dirty="0" err="1" smtClean="0"/>
              <a:t>upućivanje</a:t>
            </a:r>
            <a:r>
              <a:rPr lang="en-US" sz="2000" dirty="0" smtClean="0"/>
              <a:t> u </a:t>
            </a:r>
            <a:r>
              <a:rPr lang="en-US" sz="2000" dirty="0" err="1" smtClean="0"/>
              <a:t>inostranstvo</a:t>
            </a:r>
            <a:r>
              <a:rPr lang="en-US" sz="2000" dirty="0" smtClean="0"/>
              <a:t> je primer </a:t>
            </a:r>
            <a:r>
              <a:rPr lang="en-US" sz="2000" dirty="0" err="1" smtClean="0"/>
              <a:t>slučaja</a:t>
            </a:r>
            <a:r>
              <a:rPr lang="en-US" sz="2000" dirty="0" smtClean="0"/>
              <a:t> </a:t>
            </a:r>
            <a:r>
              <a:rPr lang="en-US" sz="2000" dirty="0" err="1" smtClean="0"/>
              <a:t>devojčice</a:t>
            </a:r>
            <a:r>
              <a:rPr lang="en-US" sz="2000" dirty="0" smtClean="0"/>
              <a:t> </a:t>
            </a:r>
            <a:r>
              <a:rPr lang="en-US" sz="2000" dirty="0" err="1" smtClean="0"/>
              <a:t>sa</a:t>
            </a:r>
            <a:r>
              <a:rPr lang="en-US" sz="2000" dirty="0" smtClean="0"/>
              <a:t> </a:t>
            </a:r>
            <a:r>
              <a:rPr lang="en-US" sz="2000" dirty="0" err="1" smtClean="0"/>
              <a:t>idiopatskom</a:t>
            </a:r>
            <a:r>
              <a:rPr lang="en-US" sz="2000" dirty="0" smtClean="0"/>
              <a:t> </a:t>
            </a:r>
            <a:r>
              <a:rPr lang="en-US" sz="2000" dirty="0" err="1" smtClean="0"/>
              <a:t>skoliozom</a:t>
            </a:r>
            <a:r>
              <a:rPr lang="en-US" sz="2000" b="1" dirty="0" smtClean="0"/>
              <a:t>. </a:t>
            </a:r>
            <a:endParaRPr lang="sr-Latn-RS" sz="2000" b="1" dirty="0" smtClean="0"/>
          </a:p>
          <a:p>
            <a:pPr eaLnBrk="0" hangingPunct="0">
              <a:spcBef>
                <a:spcPct val="50000"/>
              </a:spcBef>
              <a:buFont typeface="Arial" pitchFamily="34" charset="0"/>
              <a:buChar char="•"/>
            </a:pPr>
            <a:endParaRPr lang="en-US" sz="2000" dirty="0" smtClean="0"/>
          </a:p>
          <a:p>
            <a:pPr eaLnBrk="0" hangingPunct="0">
              <a:spcBef>
                <a:spcPct val="50000"/>
              </a:spcBef>
              <a:buFont typeface="Arial" pitchFamily="34" charset="0"/>
              <a:buChar char="•"/>
            </a:pPr>
            <a:r>
              <a:rPr lang="en-US" sz="2000" dirty="0" err="1" smtClean="0"/>
              <a:t>Devojčici</a:t>
            </a:r>
            <a:r>
              <a:rPr lang="en-US" sz="2000" dirty="0" smtClean="0"/>
              <a:t> </a:t>
            </a:r>
            <a:r>
              <a:rPr lang="en-US" sz="2000" dirty="0" err="1" smtClean="0"/>
              <a:t>su</a:t>
            </a:r>
            <a:r>
              <a:rPr lang="en-US" sz="2000" dirty="0" smtClean="0"/>
              <a:t> u </a:t>
            </a:r>
            <a:r>
              <a:rPr lang="en-US" sz="2000" dirty="0" err="1" smtClean="0"/>
              <a:t>klinici</a:t>
            </a:r>
            <a:r>
              <a:rPr lang="en-US" sz="2000" dirty="0" smtClean="0"/>
              <a:t> </a:t>
            </a:r>
            <a:r>
              <a:rPr lang="en-US" sz="2000" dirty="0" err="1" smtClean="0"/>
              <a:t>na</a:t>
            </a:r>
            <a:r>
              <a:rPr lang="en-US" sz="2000" dirty="0" smtClean="0"/>
              <a:t> </a:t>
            </a:r>
            <a:r>
              <a:rPr lang="en-US" sz="2000" dirty="0" err="1" smtClean="0"/>
              <a:t>Banjici</a:t>
            </a:r>
            <a:r>
              <a:rPr lang="en-US" sz="2000" dirty="0" smtClean="0"/>
              <a:t>, </a:t>
            </a:r>
            <a:r>
              <a:rPr lang="en-US" sz="2000" dirty="0" err="1" smtClean="0"/>
              <a:t>koja</a:t>
            </a:r>
            <a:r>
              <a:rPr lang="en-US" sz="2000" dirty="0" smtClean="0"/>
              <a:t> se </a:t>
            </a:r>
            <a:r>
              <a:rPr lang="en-US" sz="2000" dirty="0" err="1" smtClean="0"/>
              <a:t>tretira</a:t>
            </a:r>
            <a:r>
              <a:rPr lang="en-US" sz="2000" dirty="0" smtClean="0"/>
              <a:t> </a:t>
            </a:r>
            <a:r>
              <a:rPr lang="en-US" sz="2000" dirty="0" err="1" smtClean="0"/>
              <a:t>kao</a:t>
            </a:r>
            <a:r>
              <a:rPr lang="en-US" sz="2000" dirty="0" smtClean="0"/>
              <a:t> </a:t>
            </a:r>
            <a:r>
              <a:rPr lang="en-US" sz="2000" dirty="0" err="1" smtClean="0"/>
              <a:t>najbolji</a:t>
            </a:r>
            <a:r>
              <a:rPr lang="en-US" sz="2000" dirty="0" smtClean="0"/>
              <a:t> </a:t>
            </a:r>
            <a:r>
              <a:rPr lang="en-US" sz="2000" dirty="0" err="1" smtClean="0"/>
              <a:t>spinalni</a:t>
            </a:r>
            <a:r>
              <a:rPr lang="en-US" sz="2000" dirty="0" smtClean="0"/>
              <a:t> </a:t>
            </a:r>
            <a:r>
              <a:rPr lang="en-US" sz="2000" dirty="0" err="1" smtClean="0"/>
              <a:t>centar</a:t>
            </a:r>
            <a:r>
              <a:rPr lang="en-US" sz="2000" dirty="0" smtClean="0"/>
              <a:t> u </a:t>
            </a:r>
            <a:r>
              <a:rPr lang="en-US" sz="2000" dirty="0" err="1" smtClean="0"/>
              <a:t>Srbiji</a:t>
            </a:r>
            <a:r>
              <a:rPr lang="en-US" sz="2000" dirty="0" smtClean="0"/>
              <a:t>, </a:t>
            </a:r>
            <a:r>
              <a:rPr lang="en-US" sz="2000" dirty="0" err="1" smtClean="0"/>
              <a:t>usmeno</a:t>
            </a:r>
            <a:r>
              <a:rPr lang="en-US" sz="2000" dirty="0" smtClean="0"/>
              <a:t> </a:t>
            </a:r>
            <a:r>
              <a:rPr lang="en-US" sz="2000" dirty="0" err="1" smtClean="0"/>
              <a:t>rekli</a:t>
            </a:r>
            <a:r>
              <a:rPr lang="en-US" sz="2000" dirty="0" smtClean="0"/>
              <a:t> </a:t>
            </a:r>
            <a:r>
              <a:rPr lang="en-US" sz="2000" dirty="0" err="1" smtClean="0"/>
              <a:t>da</a:t>
            </a:r>
            <a:r>
              <a:rPr lang="en-US" sz="2000" dirty="0" smtClean="0"/>
              <a:t> </a:t>
            </a:r>
            <a:r>
              <a:rPr lang="en-US" sz="2000" dirty="0" err="1" smtClean="0"/>
              <a:t>su</a:t>
            </a:r>
            <a:r>
              <a:rPr lang="en-US" sz="2000" dirty="0" smtClean="0"/>
              <a:t> </a:t>
            </a:r>
            <a:r>
              <a:rPr lang="en-US" sz="2000" dirty="0" err="1" smtClean="0"/>
              <a:t>fizioterapeutske</a:t>
            </a:r>
            <a:r>
              <a:rPr lang="en-US" sz="2000" dirty="0" smtClean="0"/>
              <a:t> </a:t>
            </a:r>
            <a:r>
              <a:rPr lang="en-US" sz="2000" dirty="0" err="1" smtClean="0"/>
              <a:t>vežbe</a:t>
            </a:r>
            <a:r>
              <a:rPr lang="en-US" sz="2000" dirty="0" smtClean="0"/>
              <a:t> </a:t>
            </a:r>
            <a:r>
              <a:rPr lang="en-US" sz="2000" dirty="0" err="1" smtClean="0"/>
              <a:t>koje</a:t>
            </a:r>
            <a:r>
              <a:rPr lang="en-US" sz="2000" dirty="0" smtClean="0"/>
              <a:t> se </a:t>
            </a:r>
            <a:r>
              <a:rPr lang="en-US" sz="2000" dirty="0" err="1" smtClean="0"/>
              <a:t>rade</a:t>
            </a:r>
            <a:r>
              <a:rPr lang="en-US" sz="2000" dirty="0" smtClean="0"/>
              <a:t> u </a:t>
            </a:r>
            <a:r>
              <a:rPr lang="en-US" sz="2000" dirty="0" err="1" smtClean="0"/>
              <a:t>Srbiji</a:t>
            </a:r>
            <a:r>
              <a:rPr lang="en-US" sz="2000" dirty="0" smtClean="0"/>
              <a:t> </a:t>
            </a:r>
            <a:r>
              <a:rPr lang="en-US" sz="2000" dirty="0" err="1" smtClean="0"/>
              <a:t>potpuno</a:t>
            </a:r>
            <a:r>
              <a:rPr lang="en-US" sz="2000" dirty="0" smtClean="0"/>
              <a:t> </a:t>
            </a:r>
            <a:r>
              <a:rPr lang="en-US" sz="2000" dirty="0" err="1" smtClean="0"/>
              <a:t>neefikasne</a:t>
            </a:r>
            <a:r>
              <a:rPr lang="en-US" sz="2000" dirty="0" smtClean="0"/>
              <a:t> </a:t>
            </a:r>
            <a:r>
              <a:rPr lang="en-US" sz="2000" dirty="0" err="1" smtClean="0"/>
              <a:t>za</a:t>
            </a:r>
            <a:r>
              <a:rPr lang="en-US" sz="2000" dirty="0" smtClean="0"/>
              <a:t> </a:t>
            </a:r>
            <a:r>
              <a:rPr lang="en-US" sz="2000" dirty="0" err="1" smtClean="0"/>
              <a:t>idiopatsku</a:t>
            </a:r>
            <a:r>
              <a:rPr lang="en-US" sz="2000" dirty="0" smtClean="0"/>
              <a:t> </a:t>
            </a:r>
            <a:r>
              <a:rPr lang="en-US" sz="2000" dirty="0" err="1" smtClean="0"/>
              <a:t>skoliozu</a:t>
            </a:r>
            <a:r>
              <a:rPr lang="en-US" sz="2000" dirty="0" smtClean="0"/>
              <a:t>. </a:t>
            </a:r>
            <a:r>
              <a:rPr lang="en-US" sz="2000" dirty="0" err="1" smtClean="0"/>
              <a:t>Kada</a:t>
            </a:r>
            <a:r>
              <a:rPr lang="en-US" sz="2000" dirty="0" smtClean="0"/>
              <a:t> je </a:t>
            </a:r>
            <a:r>
              <a:rPr lang="en-US" sz="2000" dirty="0" err="1" smtClean="0"/>
              <a:t>krivina</a:t>
            </a:r>
            <a:r>
              <a:rPr lang="en-US" sz="2000" dirty="0" smtClean="0"/>
              <a:t> </a:t>
            </a:r>
            <a:r>
              <a:rPr lang="en-US" sz="2000" dirty="0" err="1" smtClean="0"/>
              <a:t>prešla</a:t>
            </a:r>
            <a:r>
              <a:rPr lang="en-US" sz="2000" dirty="0" smtClean="0"/>
              <a:t> 30 </a:t>
            </a:r>
            <a:r>
              <a:rPr lang="en-US" sz="2000" dirty="0" err="1" smtClean="0"/>
              <a:t>stepeni</a:t>
            </a:r>
            <a:r>
              <a:rPr lang="en-US" sz="2000" dirty="0" smtClean="0"/>
              <a:t>, </a:t>
            </a:r>
            <a:r>
              <a:rPr lang="en-US" sz="2000" dirty="0" err="1" smtClean="0"/>
              <a:t>dat</a:t>
            </a:r>
            <a:r>
              <a:rPr lang="en-US" sz="2000" dirty="0" smtClean="0"/>
              <a:t> je </a:t>
            </a:r>
            <a:r>
              <a:rPr lang="en-US" sz="2000" dirty="0" err="1" smtClean="0"/>
              <a:t>recept</a:t>
            </a:r>
            <a:r>
              <a:rPr lang="en-US" sz="2000" dirty="0" smtClean="0"/>
              <a:t> </a:t>
            </a:r>
            <a:r>
              <a:rPr lang="en-US" sz="2000" dirty="0" err="1" smtClean="0"/>
              <a:t>za</a:t>
            </a:r>
            <a:r>
              <a:rPr lang="en-US" sz="2000" dirty="0" smtClean="0"/>
              <a:t> </a:t>
            </a:r>
            <a:r>
              <a:rPr lang="en-US" sz="2000" dirty="0" err="1" smtClean="0"/>
              <a:t>mider</a:t>
            </a:r>
            <a:r>
              <a:rPr lang="en-US" sz="2000" dirty="0" smtClean="0"/>
              <a:t>, </a:t>
            </a:r>
            <a:r>
              <a:rPr lang="en-US" sz="2000" dirty="0" err="1" smtClean="0"/>
              <a:t>posle</a:t>
            </a:r>
            <a:r>
              <a:rPr lang="en-US" sz="2000" dirty="0" smtClean="0"/>
              <a:t> </a:t>
            </a:r>
            <a:r>
              <a:rPr lang="en-US" sz="2000" dirty="0" err="1" smtClean="0"/>
              <a:t>kojeg</a:t>
            </a:r>
            <a:r>
              <a:rPr lang="en-US" sz="2000" dirty="0" smtClean="0"/>
              <a:t> je </a:t>
            </a:r>
            <a:r>
              <a:rPr lang="en-US" sz="2000" dirty="0" err="1" smtClean="0"/>
              <a:t>usledilo</a:t>
            </a:r>
            <a:r>
              <a:rPr lang="en-US" sz="2000" dirty="0" smtClean="0"/>
              <a:t> </a:t>
            </a:r>
            <a:r>
              <a:rPr lang="en-US" sz="2000" dirty="0" err="1" smtClean="0"/>
              <a:t>rapidno</a:t>
            </a:r>
            <a:r>
              <a:rPr lang="en-US" sz="2000" dirty="0" smtClean="0"/>
              <a:t> </a:t>
            </a:r>
            <a:r>
              <a:rPr lang="en-US" sz="2000" dirty="0" err="1" smtClean="0"/>
              <a:t>pogoršanje</a:t>
            </a:r>
            <a:r>
              <a:rPr lang="en-US" sz="2000" dirty="0" smtClean="0"/>
              <a:t> </a:t>
            </a:r>
            <a:r>
              <a:rPr lang="en-US" sz="2000" dirty="0" err="1" smtClean="0"/>
              <a:t>na</a:t>
            </a:r>
            <a:r>
              <a:rPr lang="en-US" sz="2000" dirty="0" smtClean="0"/>
              <a:t> 46 </a:t>
            </a:r>
            <a:r>
              <a:rPr lang="en-US" sz="2000" dirty="0" err="1" smtClean="0"/>
              <a:t>stepeni</a:t>
            </a:r>
            <a:r>
              <a:rPr lang="en-US" sz="2000" dirty="0" smtClean="0"/>
              <a:t> – </a:t>
            </a:r>
            <a:r>
              <a:rPr lang="en-US" sz="2000" dirty="0" err="1" smtClean="0"/>
              <a:t>za</a:t>
            </a:r>
            <a:r>
              <a:rPr lang="en-US" sz="2000" dirty="0" smtClean="0"/>
              <a:t> </a:t>
            </a:r>
            <a:r>
              <a:rPr lang="en-US" sz="2000" dirty="0" err="1" smtClean="0"/>
              <a:t>svega</a:t>
            </a:r>
            <a:r>
              <a:rPr lang="en-US" sz="2000" dirty="0" smtClean="0"/>
              <a:t> </a:t>
            </a:r>
            <a:r>
              <a:rPr lang="en-US" sz="2000" dirty="0" err="1" smtClean="0"/>
              <a:t>nekoliko</a:t>
            </a:r>
            <a:r>
              <a:rPr lang="en-US" sz="2000" dirty="0" smtClean="0"/>
              <a:t> </a:t>
            </a:r>
            <a:r>
              <a:rPr lang="en-US" sz="2000" dirty="0" err="1" smtClean="0"/>
              <a:t>meseci</a:t>
            </a:r>
            <a:r>
              <a:rPr lang="en-US" sz="2000" dirty="0" smtClean="0"/>
              <a:t>. </a:t>
            </a:r>
            <a:r>
              <a:rPr lang="en-US" sz="2000" dirty="0" err="1" smtClean="0"/>
              <a:t>Onda</a:t>
            </a:r>
            <a:r>
              <a:rPr lang="en-US" sz="2000" dirty="0" smtClean="0"/>
              <a:t> je </a:t>
            </a:r>
            <a:r>
              <a:rPr lang="en-US" sz="2000" dirty="0" err="1" smtClean="0"/>
              <a:t>operacija</a:t>
            </a:r>
            <a:r>
              <a:rPr lang="en-US" sz="2000" dirty="0" smtClean="0"/>
              <a:t> </a:t>
            </a:r>
            <a:r>
              <a:rPr lang="en-US" sz="2000" dirty="0" err="1" smtClean="0"/>
              <a:t>predložena</a:t>
            </a:r>
            <a:r>
              <a:rPr lang="en-US" sz="2000" dirty="0" smtClean="0"/>
              <a:t> </a:t>
            </a:r>
            <a:r>
              <a:rPr lang="en-US" sz="2000" dirty="0" err="1" smtClean="0"/>
              <a:t>kao</a:t>
            </a:r>
            <a:r>
              <a:rPr lang="en-US" sz="2000" dirty="0" smtClean="0"/>
              <a:t> </a:t>
            </a:r>
            <a:r>
              <a:rPr lang="en-US" sz="2000" dirty="0" err="1" smtClean="0"/>
              <a:t>jedina</a:t>
            </a:r>
            <a:r>
              <a:rPr lang="en-US" sz="2000" dirty="0" smtClean="0"/>
              <a:t> </a:t>
            </a:r>
            <a:r>
              <a:rPr lang="en-US" sz="2000" dirty="0" err="1" smtClean="0"/>
              <a:t>terapija</a:t>
            </a:r>
            <a:r>
              <a:rPr lang="en-US" sz="2000" dirty="0" smtClean="0"/>
              <a:t>.    </a:t>
            </a:r>
            <a:endParaRPr lang="sr-Latn-RS" sz="2000" dirty="0" smtClean="0"/>
          </a:p>
          <a:p>
            <a:pPr eaLnBrk="0" hangingPunct="0">
              <a:spcBef>
                <a:spcPct val="50000"/>
              </a:spcBef>
              <a:buFont typeface="Arial" pitchFamily="34" charset="0"/>
              <a:buChar char="•"/>
            </a:pPr>
            <a:endParaRPr lang="en-US" sz="1600" dirty="0" smtClean="0"/>
          </a:p>
          <a:p>
            <a:pPr eaLnBrk="0" hangingPunct="0">
              <a:spcBef>
                <a:spcPct val="50000"/>
              </a:spcBef>
              <a:defRPr/>
            </a:pPr>
            <a:endParaRPr lang="en-US" sz="1600" dirty="0" smtClean="0">
              <a:latin typeface="Arial" charset="0"/>
              <a:cs typeface="Arial" charset="0"/>
            </a:endParaRPr>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2"/>
            <a:ext cx="7810128" cy="1150367"/>
          </a:xfrm>
        </p:spPr>
        <p:txBody>
          <a:bodyPr>
            <a:normAutofit fontScale="90000"/>
          </a:bodyPr>
          <a:lstStyle/>
          <a:p>
            <a:pPr eaLnBrk="0" hangingPunct="0">
              <a:defRPr/>
            </a:pPr>
            <a:r>
              <a:rPr kumimoji="1" lang="sr-Latn-CS" sz="3200" dirty="0" smtClean="0">
                <a:solidFill>
                  <a:schemeClr val="tx1"/>
                </a:solidFill>
                <a:effectLst/>
                <a:cs typeface="Arial" charset="0"/>
              </a:rPr>
              <a:t>Dostupnost zdravstvene zaštite – neopravdano restriktivna primena propisa za lečenje u inostranstvu</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971600" y="1773238"/>
            <a:ext cx="7881888" cy="4608512"/>
          </a:xfrm>
        </p:spPr>
        <p:txBody>
          <a:bodyPr>
            <a:noAutofit/>
          </a:bodyPr>
          <a:lstStyle/>
          <a:p>
            <a:pPr eaLnBrk="0" hangingPunct="0">
              <a:spcBef>
                <a:spcPct val="50000"/>
              </a:spcBef>
              <a:buFont typeface="Arial" pitchFamily="34" charset="0"/>
              <a:buChar char="•"/>
            </a:pPr>
            <a:endParaRPr lang="en-US" sz="1600" dirty="0" smtClean="0"/>
          </a:p>
          <a:p>
            <a:pPr eaLnBrk="0" hangingPunct="0">
              <a:spcBef>
                <a:spcPct val="50000"/>
              </a:spcBef>
              <a:buFont typeface="Arial" pitchFamily="34" charset="0"/>
              <a:buChar char="•"/>
            </a:pPr>
            <a:r>
              <a:rPr lang="en-US" sz="2000" dirty="0" err="1" smtClean="0"/>
              <a:t>Roditelji</a:t>
            </a:r>
            <a:r>
              <a:rPr lang="en-US" sz="2000" dirty="0" smtClean="0"/>
              <a:t> </a:t>
            </a:r>
            <a:r>
              <a:rPr lang="en-US" sz="2000" dirty="0" err="1" smtClean="0"/>
              <a:t>deteta</a:t>
            </a:r>
            <a:r>
              <a:rPr lang="en-US" sz="2000" dirty="0" smtClean="0"/>
              <a:t> </a:t>
            </a:r>
            <a:r>
              <a:rPr lang="en-US" sz="2000" dirty="0" err="1" smtClean="0"/>
              <a:t>su</a:t>
            </a:r>
            <a:r>
              <a:rPr lang="en-US" sz="2000" dirty="0" smtClean="0"/>
              <a:t> </a:t>
            </a:r>
            <a:r>
              <a:rPr lang="en-US" sz="2000" dirty="0" err="1" smtClean="0"/>
              <a:t>kontaktirali</a:t>
            </a:r>
            <a:r>
              <a:rPr lang="en-US" sz="2000" dirty="0" smtClean="0"/>
              <a:t> </a:t>
            </a:r>
            <a:r>
              <a:rPr lang="en-US" sz="2000" dirty="0" err="1" smtClean="0"/>
              <a:t>kliniku</a:t>
            </a:r>
            <a:r>
              <a:rPr lang="en-US" sz="2000" dirty="0" smtClean="0"/>
              <a:t> u </a:t>
            </a:r>
            <a:r>
              <a:rPr lang="en-US" sz="2000" dirty="0" err="1" smtClean="0"/>
              <a:t>Nemačkoj</a:t>
            </a:r>
            <a:r>
              <a:rPr lang="en-US" sz="2000" dirty="0" smtClean="0"/>
              <a:t> </a:t>
            </a:r>
            <a:r>
              <a:rPr lang="en-US" sz="2000" dirty="0" err="1" smtClean="0"/>
              <a:t>i</a:t>
            </a:r>
            <a:r>
              <a:rPr lang="en-US" sz="2000" dirty="0" smtClean="0"/>
              <a:t> </a:t>
            </a:r>
            <a:r>
              <a:rPr lang="en-US" sz="2000" b="1" dirty="0" err="1" smtClean="0"/>
              <a:t>ustanovili</a:t>
            </a:r>
            <a:r>
              <a:rPr lang="en-US" sz="2000" b="1" dirty="0" smtClean="0"/>
              <a:t> </a:t>
            </a:r>
            <a:r>
              <a:rPr lang="en-US" sz="2000" b="1" dirty="0" err="1" smtClean="0"/>
              <a:t>da</a:t>
            </a:r>
            <a:r>
              <a:rPr lang="en-US" sz="2000" b="1" dirty="0" smtClean="0"/>
              <a:t> </a:t>
            </a:r>
            <a:r>
              <a:rPr lang="en-US" sz="2000" b="1" dirty="0" err="1" smtClean="0"/>
              <a:t>postoji</a:t>
            </a:r>
            <a:r>
              <a:rPr lang="en-US" sz="2000" b="1" dirty="0" smtClean="0"/>
              <a:t> </a:t>
            </a:r>
            <a:r>
              <a:rPr lang="en-US" sz="2000" b="1" dirty="0" err="1" smtClean="0"/>
              <a:t>naučno</a:t>
            </a:r>
            <a:r>
              <a:rPr lang="en-US" sz="2000" b="1" dirty="0" smtClean="0"/>
              <a:t> </a:t>
            </a:r>
            <a:r>
              <a:rPr lang="en-US" sz="2000" b="1" dirty="0" err="1" smtClean="0"/>
              <a:t>dokazana</a:t>
            </a:r>
            <a:r>
              <a:rPr lang="en-US" sz="2000" b="1" dirty="0" smtClean="0"/>
              <a:t> </a:t>
            </a:r>
            <a:r>
              <a:rPr lang="en-US" sz="2000" b="1" dirty="0" err="1" smtClean="0"/>
              <a:t>metoda</a:t>
            </a:r>
            <a:r>
              <a:rPr lang="en-US" sz="2000" b="1" dirty="0" smtClean="0"/>
              <a:t> – </a:t>
            </a:r>
            <a:r>
              <a:rPr lang="en-US" sz="2000" b="1" dirty="0" err="1" smtClean="0"/>
              <a:t>Schroth</a:t>
            </a:r>
            <a:r>
              <a:rPr lang="en-US" sz="2000" b="1" dirty="0" smtClean="0"/>
              <a:t> (</a:t>
            </a:r>
            <a:r>
              <a:rPr lang="en-US" sz="2000" b="1" dirty="0" err="1" smtClean="0"/>
              <a:t>Šrot</a:t>
            </a:r>
            <a:r>
              <a:rPr lang="en-US" sz="2000" b="1" dirty="0" smtClean="0"/>
              <a:t>) </a:t>
            </a:r>
            <a:r>
              <a:rPr lang="en-US" sz="2000" b="1" dirty="0" err="1" smtClean="0"/>
              <a:t>metoda</a:t>
            </a:r>
            <a:r>
              <a:rPr lang="en-US" sz="2000" b="1" dirty="0" smtClean="0"/>
              <a:t>, </a:t>
            </a:r>
            <a:r>
              <a:rPr lang="en-US" sz="2000" b="1" dirty="0" err="1" smtClean="0"/>
              <a:t>sistem</a:t>
            </a:r>
            <a:r>
              <a:rPr lang="en-US" sz="2000" b="1" dirty="0" smtClean="0"/>
              <a:t> </a:t>
            </a:r>
            <a:r>
              <a:rPr lang="en-US" sz="2000" b="1" dirty="0" err="1" smtClean="0"/>
              <a:t>vežbi</a:t>
            </a:r>
            <a:r>
              <a:rPr lang="en-US" sz="2000" b="1" dirty="0" smtClean="0"/>
              <a:t> </a:t>
            </a:r>
            <a:r>
              <a:rPr lang="en-US" sz="2000" b="1" dirty="0" err="1" smtClean="0"/>
              <a:t>za</a:t>
            </a:r>
            <a:r>
              <a:rPr lang="en-US" sz="2000" b="1" dirty="0" smtClean="0"/>
              <a:t> </a:t>
            </a:r>
            <a:r>
              <a:rPr lang="en-US" sz="2000" b="1" dirty="0" err="1" smtClean="0"/>
              <a:t>konzervativno</a:t>
            </a:r>
            <a:r>
              <a:rPr lang="en-US" sz="2000" b="1" dirty="0" smtClean="0"/>
              <a:t> </a:t>
            </a:r>
            <a:r>
              <a:rPr lang="en-US" sz="2000" b="1" dirty="0" err="1" smtClean="0"/>
              <a:t>lečenje</a:t>
            </a:r>
            <a:r>
              <a:rPr lang="en-US" sz="2000" b="1" dirty="0" smtClean="0"/>
              <a:t> </a:t>
            </a:r>
            <a:r>
              <a:rPr lang="en-US" sz="2000" b="1" dirty="0" err="1" smtClean="0"/>
              <a:t>idiopatske</a:t>
            </a:r>
            <a:r>
              <a:rPr lang="en-US" sz="2000" b="1" dirty="0" smtClean="0"/>
              <a:t> </a:t>
            </a:r>
            <a:r>
              <a:rPr lang="en-US" sz="2000" b="1" dirty="0" err="1" smtClean="0"/>
              <a:t>skolioze</a:t>
            </a:r>
            <a:r>
              <a:rPr lang="en-US" sz="2000" b="1" dirty="0" smtClean="0"/>
              <a:t>. To je </a:t>
            </a:r>
            <a:r>
              <a:rPr lang="en-US" sz="2000" b="1" dirty="0" err="1" smtClean="0"/>
              <a:t>vodeća</a:t>
            </a:r>
            <a:r>
              <a:rPr lang="en-US" sz="2000" b="1" dirty="0" smtClean="0"/>
              <a:t> </a:t>
            </a:r>
            <a:r>
              <a:rPr lang="en-US" sz="2000" b="1" dirty="0" err="1" smtClean="0"/>
              <a:t>metoda</a:t>
            </a:r>
            <a:r>
              <a:rPr lang="en-US" sz="2000" b="1" dirty="0" smtClean="0"/>
              <a:t> </a:t>
            </a:r>
            <a:r>
              <a:rPr lang="en-US" sz="2000" b="1" dirty="0" err="1" smtClean="0"/>
              <a:t>za</a:t>
            </a:r>
            <a:r>
              <a:rPr lang="en-US" sz="2000" b="1" dirty="0" smtClean="0"/>
              <a:t> </a:t>
            </a:r>
            <a:r>
              <a:rPr lang="en-US" sz="2000" b="1" dirty="0" err="1" smtClean="0"/>
              <a:t>konzervativno</a:t>
            </a:r>
            <a:r>
              <a:rPr lang="en-US" sz="2000" b="1" dirty="0" smtClean="0"/>
              <a:t> </a:t>
            </a:r>
            <a:r>
              <a:rPr lang="en-US" sz="2000" b="1" dirty="0" err="1" smtClean="0"/>
              <a:t>lečenje</a:t>
            </a:r>
            <a:r>
              <a:rPr lang="en-US" sz="2000" b="1" dirty="0" smtClean="0"/>
              <a:t> </a:t>
            </a:r>
            <a:r>
              <a:rPr lang="en-US" sz="2000" b="1" dirty="0" err="1" smtClean="0"/>
              <a:t>idiopatske</a:t>
            </a:r>
            <a:r>
              <a:rPr lang="en-US" sz="2000" b="1" dirty="0" smtClean="0"/>
              <a:t> </a:t>
            </a:r>
            <a:r>
              <a:rPr lang="en-US" sz="2000" b="1" dirty="0" err="1" smtClean="0"/>
              <a:t>skolioze</a:t>
            </a:r>
            <a:r>
              <a:rPr lang="en-US" sz="2000" b="1" dirty="0" smtClean="0"/>
              <a:t> u </a:t>
            </a:r>
            <a:r>
              <a:rPr lang="en-US" sz="2000" b="1" dirty="0" err="1" smtClean="0"/>
              <a:t>Nemačkoj</a:t>
            </a:r>
            <a:r>
              <a:rPr lang="en-US" sz="2000" b="1" dirty="0" smtClean="0"/>
              <a:t>.</a:t>
            </a:r>
          </a:p>
          <a:p>
            <a:pPr eaLnBrk="0" hangingPunct="0">
              <a:spcBef>
                <a:spcPct val="50000"/>
              </a:spcBef>
              <a:buFont typeface="Arial" pitchFamily="34" charset="0"/>
              <a:buChar char="•"/>
            </a:pPr>
            <a:r>
              <a:rPr lang="en-US" sz="2000" dirty="0" err="1" smtClean="0"/>
              <a:t>Metoda</a:t>
            </a:r>
            <a:r>
              <a:rPr lang="en-US" sz="2000" dirty="0" smtClean="0"/>
              <a:t> je </a:t>
            </a:r>
            <a:r>
              <a:rPr lang="en-US" sz="2000" b="1" dirty="0" err="1" smtClean="0"/>
              <a:t>patentirana</a:t>
            </a:r>
            <a:r>
              <a:rPr lang="en-US" sz="2000" b="1" dirty="0" smtClean="0"/>
              <a:t> u </a:t>
            </a:r>
            <a:r>
              <a:rPr lang="en-US" sz="2000" b="1" dirty="0" err="1" smtClean="0"/>
              <a:t>Nemačkoj</a:t>
            </a:r>
            <a:r>
              <a:rPr lang="en-US" sz="2000" b="1" dirty="0" smtClean="0"/>
              <a:t> 1920, a </a:t>
            </a:r>
            <a:r>
              <a:rPr lang="en-US" sz="2000" b="1" dirty="0" err="1" smtClean="0"/>
              <a:t>od</a:t>
            </a:r>
            <a:r>
              <a:rPr lang="en-US" sz="2000" b="1" dirty="0" smtClean="0"/>
              <a:t> 1961. </a:t>
            </a:r>
            <a:r>
              <a:rPr lang="en-US" sz="2000" b="1" dirty="0" err="1" smtClean="0"/>
              <a:t>godine</a:t>
            </a:r>
            <a:r>
              <a:rPr lang="en-US" sz="2000" b="1" dirty="0" smtClean="0"/>
              <a:t>  </a:t>
            </a:r>
            <a:r>
              <a:rPr lang="en-US" sz="2000" b="1" dirty="0" err="1" smtClean="0"/>
              <a:t>sva</a:t>
            </a:r>
            <a:r>
              <a:rPr lang="en-US" sz="2000" b="1" dirty="0" smtClean="0"/>
              <a:t> </a:t>
            </a:r>
            <a:r>
              <a:rPr lang="en-US" sz="2000" b="1" dirty="0" err="1" smtClean="0"/>
              <a:t>vodeća</a:t>
            </a:r>
            <a:r>
              <a:rPr lang="en-US" sz="2000" b="1" dirty="0" smtClean="0"/>
              <a:t> </a:t>
            </a:r>
            <a:r>
              <a:rPr lang="en-US" sz="2000" b="1" dirty="0" err="1" smtClean="0"/>
              <a:t>nemačka</a:t>
            </a:r>
            <a:r>
              <a:rPr lang="en-US" sz="2000" b="1" dirty="0" smtClean="0"/>
              <a:t> </a:t>
            </a:r>
            <a:r>
              <a:rPr lang="en-US" sz="2000" b="1" dirty="0" err="1" smtClean="0"/>
              <a:t>socijalna</a:t>
            </a:r>
            <a:r>
              <a:rPr lang="en-US" sz="2000" b="1" dirty="0" smtClean="0"/>
              <a:t> </a:t>
            </a:r>
            <a:r>
              <a:rPr lang="en-US" sz="2000" b="1" dirty="0" err="1" smtClean="0"/>
              <a:t>i</a:t>
            </a:r>
            <a:r>
              <a:rPr lang="en-US" sz="2000" b="1" dirty="0" smtClean="0"/>
              <a:t> </a:t>
            </a:r>
            <a:r>
              <a:rPr lang="en-US" sz="2000" b="1" dirty="0" err="1" smtClean="0"/>
              <a:t>zdravstvena</a:t>
            </a:r>
            <a:r>
              <a:rPr lang="en-US" sz="2000" b="1" dirty="0" smtClean="0"/>
              <a:t> </a:t>
            </a:r>
            <a:r>
              <a:rPr lang="en-US" sz="2000" b="1" dirty="0" err="1" smtClean="0"/>
              <a:t>osiguranja</a:t>
            </a:r>
            <a:r>
              <a:rPr lang="en-US" sz="2000" b="1" dirty="0" smtClean="0"/>
              <a:t> </a:t>
            </a:r>
            <a:r>
              <a:rPr lang="en-US" sz="2000" b="1" dirty="0" err="1" smtClean="0"/>
              <a:t>su</a:t>
            </a:r>
            <a:r>
              <a:rPr lang="en-US" sz="2000" b="1" dirty="0" smtClean="0"/>
              <a:t> </a:t>
            </a:r>
            <a:r>
              <a:rPr lang="en-US" sz="2000" b="1" dirty="0" err="1" smtClean="0"/>
              <a:t>zaključila</a:t>
            </a:r>
            <a:r>
              <a:rPr lang="en-US" sz="2000" b="1" dirty="0" smtClean="0"/>
              <a:t> </a:t>
            </a:r>
            <a:r>
              <a:rPr lang="en-US" sz="2000" b="1" dirty="0" err="1" smtClean="0"/>
              <a:t>ugovor</a:t>
            </a:r>
            <a:r>
              <a:rPr lang="en-US" sz="2000" b="1" dirty="0" smtClean="0"/>
              <a:t> </a:t>
            </a:r>
            <a:r>
              <a:rPr lang="en-US" sz="2000" b="1" dirty="0" err="1" smtClean="0"/>
              <a:t>sa</a:t>
            </a:r>
            <a:r>
              <a:rPr lang="en-US" sz="2000" b="1" dirty="0" smtClean="0"/>
              <a:t> </a:t>
            </a:r>
            <a:r>
              <a:rPr lang="en-US" sz="2000" b="1" dirty="0" err="1" smtClean="0"/>
              <a:t>privatnom</a:t>
            </a:r>
            <a:r>
              <a:rPr lang="en-US" sz="2000" b="1" dirty="0" smtClean="0"/>
              <a:t> </a:t>
            </a:r>
            <a:r>
              <a:rPr lang="en-US" sz="2000" b="1" dirty="0" err="1" smtClean="0"/>
              <a:t>klinikom</a:t>
            </a:r>
            <a:r>
              <a:rPr lang="en-US" sz="2000" b="1" dirty="0" smtClean="0"/>
              <a:t> </a:t>
            </a:r>
            <a:r>
              <a:rPr lang="en-US" sz="2000" b="1" dirty="0" err="1" smtClean="0"/>
              <a:t>koja</a:t>
            </a:r>
            <a:r>
              <a:rPr lang="en-US" sz="2000" b="1" dirty="0" smtClean="0"/>
              <a:t> </a:t>
            </a:r>
            <a:r>
              <a:rPr lang="en-US" sz="2000" b="1" dirty="0" err="1" smtClean="0"/>
              <a:t>primenjuje</a:t>
            </a:r>
            <a:r>
              <a:rPr lang="en-US" sz="2000" b="1" dirty="0" smtClean="0"/>
              <a:t> </a:t>
            </a:r>
            <a:r>
              <a:rPr lang="en-US" sz="2000" b="1" dirty="0" err="1" smtClean="0"/>
              <a:t>Šrot</a:t>
            </a:r>
            <a:r>
              <a:rPr lang="en-US" sz="2000" b="1" dirty="0" smtClean="0"/>
              <a:t> </a:t>
            </a:r>
            <a:r>
              <a:rPr lang="en-US" sz="2000" b="1" dirty="0" err="1" smtClean="0"/>
              <a:t>metodu</a:t>
            </a:r>
            <a:r>
              <a:rPr lang="en-US" sz="2000" b="1" dirty="0" smtClean="0"/>
              <a:t> </a:t>
            </a:r>
            <a:endParaRPr lang="sr-Latn-RS" sz="2000" dirty="0" smtClean="0"/>
          </a:p>
          <a:p>
            <a:pPr eaLnBrk="0" hangingPunct="0">
              <a:spcBef>
                <a:spcPct val="50000"/>
              </a:spcBef>
              <a:buFont typeface="Arial" pitchFamily="34" charset="0"/>
              <a:buChar char="•"/>
            </a:pPr>
            <a:endParaRPr lang="en-US" sz="2000" dirty="0" smtClean="0"/>
          </a:p>
          <a:p>
            <a:pPr eaLnBrk="0" hangingPunct="0">
              <a:spcBef>
                <a:spcPct val="50000"/>
              </a:spcBef>
              <a:buFont typeface="Arial" pitchFamily="34" charset="0"/>
              <a:buChar char="•"/>
            </a:pPr>
            <a:r>
              <a:rPr lang="en-US" sz="2000" dirty="0" err="1" smtClean="0"/>
              <a:t>Šrot</a:t>
            </a:r>
            <a:r>
              <a:rPr lang="en-US" sz="2000" dirty="0" smtClean="0"/>
              <a:t> </a:t>
            </a:r>
            <a:r>
              <a:rPr lang="en-US" sz="2000" dirty="0" err="1" smtClean="0"/>
              <a:t>metoda</a:t>
            </a:r>
            <a:r>
              <a:rPr lang="en-US" sz="2000" dirty="0" smtClean="0"/>
              <a:t> </a:t>
            </a:r>
            <a:r>
              <a:rPr lang="en-US" sz="2000" dirty="0" err="1" smtClean="0"/>
              <a:t>uspešno</a:t>
            </a:r>
            <a:r>
              <a:rPr lang="en-US" sz="2000" dirty="0" smtClean="0"/>
              <a:t> </a:t>
            </a:r>
            <a:r>
              <a:rPr lang="en-US" sz="2000" dirty="0" err="1" smtClean="0"/>
              <a:t>usporava</a:t>
            </a:r>
            <a:r>
              <a:rPr lang="en-US" sz="2000" dirty="0" smtClean="0"/>
              <a:t> </a:t>
            </a:r>
            <a:r>
              <a:rPr lang="en-US" sz="2000" dirty="0" err="1" smtClean="0"/>
              <a:t>progresiju</a:t>
            </a:r>
            <a:r>
              <a:rPr lang="en-US" sz="2000" dirty="0" smtClean="0"/>
              <a:t> </a:t>
            </a:r>
            <a:r>
              <a:rPr lang="en-US" sz="2000" dirty="0" err="1" smtClean="0"/>
              <a:t>idiopatske</a:t>
            </a:r>
            <a:r>
              <a:rPr lang="en-US" sz="2000" dirty="0" smtClean="0"/>
              <a:t> </a:t>
            </a:r>
            <a:r>
              <a:rPr lang="en-US" sz="2000" dirty="0" err="1" smtClean="0"/>
              <a:t>skolioze</a:t>
            </a:r>
            <a:r>
              <a:rPr lang="en-US" sz="2000" dirty="0" smtClean="0"/>
              <a:t> </a:t>
            </a:r>
            <a:r>
              <a:rPr lang="en-US" sz="2000" dirty="0" err="1" smtClean="0"/>
              <a:t>kod</a:t>
            </a:r>
            <a:r>
              <a:rPr lang="en-US" sz="2000" dirty="0" smtClean="0"/>
              <a:t> </a:t>
            </a:r>
            <a:r>
              <a:rPr lang="en-US" sz="2000" dirty="0" err="1" smtClean="0"/>
              <a:t>velikog</a:t>
            </a:r>
            <a:r>
              <a:rPr lang="en-US" sz="2000" dirty="0" smtClean="0"/>
              <a:t> </a:t>
            </a:r>
            <a:r>
              <a:rPr lang="en-US" sz="2000" dirty="0" err="1" smtClean="0"/>
              <a:t>broja</a:t>
            </a:r>
            <a:r>
              <a:rPr lang="en-US" sz="2000" dirty="0" smtClean="0"/>
              <a:t> </a:t>
            </a:r>
            <a:r>
              <a:rPr lang="en-US" sz="2000" dirty="0" err="1" smtClean="0"/>
              <a:t>pacijenata</a:t>
            </a:r>
            <a:r>
              <a:rPr lang="en-US" sz="2000" dirty="0" smtClean="0"/>
              <a:t>. </a:t>
            </a:r>
          </a:p>
          <a:p>
            <a:pPr eaLnBrk="0" hangingPunct="0">
              <a:spcBef>
                <a:spcPct val="50000"/>
              </a:spcBef>
              <a:defRPr/>
            </a:pPr>
            <a:endParaRPr lang="en-US" sz="1600" dirty="0" smtClean="0">
              <a:latin typeface="Arial" charset="0"/>
              <a:cs typeface="Arial" charset="0"/>
            </a:endParaRPr>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476672"/>
            <a:ext cx="7666112" cy="1150367"/>
          </a:xfrm>
        </p:spPr>
        <p:txBody>
          <a:bodyPr>
            <a:noAutofit/>
          </a:bodyPr>
          <a:lstStyle/>
          <a:p>
            <a:pPr eaLnBrk="0" hangingPunct="0">
              <a:defRPr/>
            </a:pPr>
            <a:r>
              <a:rPr kumimoji="1" lang="sr-Latn-CS" sz="3200" dirty="0" smtClean="0">
                <a:solidFill>
                  <a:schemeClr val="tx1"/>
                </a:solidFill>
                <a:effectLst/>
                <a:cs typeface="Arial" charset="0"/>
              </a:rPr>
              <a:t>Dostupnost zdravstvene zaštite – neopravdano restriktivna primena propisa za lečenje u inostranstvu</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1043608" y="1773238"/>
            <a:ext cx="7809880" cy="4608512"/>
          </a:xfrm>
        </p:spPr>
        <p:txBody>
          <a:bodyPr>
            <a:noAutofit/>
          </a:bodyPr>
          <a:lstStyle/>
          <a:p>
            <a:pPr eaLnBrk="0" hangingPunct="0">
              <a:spcBef>
                <a:spcPct val="50000"/>
              </a:spcBef>
              <a:buFont typeface="Arial" pitchFamily="34" charset="0"/>
              <a:buChar char="•"/>
            </a:pPr>
            <a:r>
              <a:rPr lang="en-US" sz="2400" dirty="0" err="1" smtClean="0"/>
              <a:t>Pošto</a:t>
            </a:r>
            <a:r>
              <a:rPr lang="en-US" sz="2400" dirty="0" smtClean="0"/>
              <a:t> </a:t>
            </a:r>
            <a:r>
              <a:rPr lang="en-US" sz="2400" dirty="0" err="1" smtClean="0"/>
              <a:t>lekari</a:t>
            </a:r>
            <a:r>
              <a:rPr lang="en-US" sz="2400" dirty="0" smtClean="0"/>
              <a:t> </a:t>
            </a:r>
            <a:r>
              <a:rPr lang="en-US" sz="2400" dirty="0" err="1" smtClean="0"/>
              <a:t>sa</a:t>
            </a:r>
            <a:r>
              <a:rPr lang="en-US" sz="2400" dirty="0" smtClean="0"/>
              <a:t> </a:t>
            </a:r>
            <a:r>
              <a:rPr lang="en-US" sz="2400" dirty="0" err="1" smtClean="0"/>
              <a:t>Banjice</a:t>
            </a:r>
            <a:r>
              <a:rPr lang="en-US" sz="2400" dirty="0" smtClean="0"/>
              <a:t> </a:t>
            </a:r>
            <a:r>
              <a:rPr lang="en-US" sz="2400" dirty="0" err="1" smtClean="0"/>
              <a:t>nisu</a:t>
            </a:r>
            <a:r>
              <a:rPr lang="en-US" sz="2400" dirty="0" smtClean="0"/>
              <a:t> </a:t>
            </a:r>
            <a:r>
              <a:rPr lang="en-US" sz="2400" dirty="0" err="1" smtClean="0"/>
              <a:t>dali</a:t>
            </a:r>
            <a:r>
              <a:rPr lang="en-US" sz="2400" dirty="0" smtClean="0"/>
              <a:t> </a:t>
            </a:r>
            <a:r>
              <a:rPr lang="en-US" sz="2400" dirty="0" err="1" smtClean="0"/>
              <a:t>pozitivno</a:t>
            </a:r>
            <a:r>
              <a:rPr lang="en-US" sz="2400" dirty="0" smtClean="0"/>
              <a:t> </a:t>
            </a:r>
            <a:r>
              <a:rPr lang="en-US" sz="2400" dirty="0" err="1" smtClean="0"/>
              <a:t>mišljenje</a:t>
            </a:r>
            <a:r>
              <a:rPr lang="en-US" sz="2400" dirty="0" smtClean="0"/>
              <a:t> o </a:t>
            </a:r>
            <a:r>
              <a:rPr lang="en-US" sz="2400" dirty="0" err="1" smtClean="0"/>
              <a:t>lečenju</a:t>
            </a:r>
            <a:r>
              <a:rPr lang="en-US" sz="2400" dirty="0" smtClean="0"/>
              <a:t> </a:t>
            </a:r>
            <a:r>
              <a:rPr lang="en-US" sz="2400" dirty="0" err="1" smtClean="0"/>
              <a:t>Šrot</a:t>
            </a:r>
            <a:r>
              <a:rPr lang="en-US" sz="2400" dirty="0" smtClean="0"/>
              <a:t> </a:t>
            </a:r>
            <a:r>
              <a:rPr lang="en-US" sz="2400" dirty="0" err="1" smtClean="0"/>
              <a:t>metodom</a:t>
            </a:r>
            <a:r>
              <a:rPr lang="en-US" sz="2400" dirty="0" smtClean="0"/>
              <a:t>, RZZO je </a:t>
            </a:r>
            <a:r>
              <a:rPr lang="en-US" sz="2400" dirty="0" err="1" smtClean="0"/>
              <a:t>odbio</a:t>
            </a:r>
            <a:r>
              <a:rPr lang="en-US" sz="2400" dirty="0" smtClean="0"/>
              <a:t> </a:t>
            </a:r>
            <a:r>
              <a:rPr lang="en-US" sz="2400" dirty="0" err="1" smtClean="0"/>
              <a:t>da</a:t>
            </a:r>
            <a:r>
              <a:rPr lang="en-US" sz="2400" dirty="0" smtClean="0"/>
              <a:t> </a:t>
            </a:r>
            <a:r>
              <a:rPr lang="en-US" sz="2400" dirty="0" err="1" smtClean="0"/>
              <a:t>pokrije</a:t>
            </a:r>
            <a:r>
              <a:rPr lang="en-US" sz="2400" dirty="0" smtClean="0"/>
              <a:t> </a:t>
            </a:r>
            <a:r>
              <a:rPr lang="en-US" sz="2400" dirty="0" err="1" smtClean="0"/>
              <a:t>troškove</a:t>
            </a:r>
            <a:r>
              <a:rPr lang="en-US" sz="2400" dirty="0" smtClean="0"/>
              <a:t> </a:t>
            </a:r>
            <a:r>
              <a:rPr lang="en-US" sz="2400" dirty="0" err="1" smtClean="0"/>
              <a:t>upućivanja</a:t>
            </a:r>
            <a:r>
              <a:rPr lang="en-US" sz="2400" dirty="0" smtClean="0"/>
              <a:t> u </a:t>
            </a:r>
            <a:r>
              <a:rPr lang="en-US" sz="2400" dirty="0" err="1" smtClean="0"/>
              <a:t>Nemačku</a:t>
            </a:r>
            <a:r>
              <a:rPr lang="en-US" sz="2400" dirty="0" smtClean="0"/>
              <a:t>, </a:t>
            </a:r>
            <a:r>
              <a:rPr lang="en-US" sz="2400" dirty="0" err="1" smtClean="0"/>
              <a:t>sa</a:t>
            </a:r>
            <a:r>
              <a:rPr lang="en-US" sz="2400" dirty="0" smtClean="0"/>
              <a:t> </a:t>
            </a:r>
            <a:r>
              <a:rPr lang="en-US" sz="2400" dirty="0" err="1" smtClean="0"/>
              <a:t>obrazloženjem</a:t>
            </a:r>
            <a:r>
              <a:rPr lang="en-US" sz="2400" dirty="0" smtClean="0"/>
              <a:t> </a:t>
            </a:r>
            <a:r>
              <a:rPr lang="en-US" sz="2400" dirty="0" err="1" smtClean="0"/>
              <a:t>da</a:t>
            </a:r>
            <a:r>
              <a:rPr lang="en-US" sz="2400" dirty="0" smtClean="0"/>
              <a:t> se </a:t>
            </a:r>
            <a:r>
              <a:rPr lang="en-US" sz="2400" dirty="0" err="1" smtClean="0"/>
              <a:t>radi</a:t>
            </a:r>
            <a:r>
              <a:rPr lang="en-US" sz="2400" dirty="0" smtClean="0"/>
              <a:t> o </a:t>
            </a:r>
            <a:r>
              <a:rPr lang="en-US" sz="2400" dirty="0" err="1" smtClean="0"/>
              <a:t>nekoj</a:t>
            </a:r>
            <a:r>
              <a:rPr lang="en-US" sz="2400" dirty="0" smtClean="0"/>
              <a:t> </a:t>
            </a:r>
            <a:r>
              <a:rPr lang="en-US" sz="2400" dirty="0" err="1" smtClean="0"/>
              <a:t>privatnoj</a:t>
            </a:r>
            <a:r>
              <a:rPr lang="en-US" sz="2400" dirty="0" smtClean="0"/>
              <a:t> </a:t>
            </a:r>
            <a:r>
              <a:rPr lang="en-US" sz="2400" dirty="0" err="1" smtClean="0"/>
              <a:t>klinici</a:t>
            </a:r>
            <a:r>
              <a:rPr lang="en-US" sz="2400" dirty="0" smtClean="0"/>
              <a:t> </a:t>
            </a:r>
            <a:r>
              <a:rPr lang="en-US" sz="2400" dirty="0" err="1" smtClean="0"/>
              <a:t>koja</a:t>
            </a:r>
            <a:r>
              <a:rPr lang="en-US" sz="2400" dirty="0" smtClean="0"/>
              <a:t> </a:t>
            </a:r>
            <a:r>
              <a:rPr lang="en-US" sz="2400" dirty="0" err="1" smtClean="0"/>
              <a:t>nije</a:t>
            </a:r>
            <a:r>
              <a:rPr lang="en-US" sz="2400" dirty="0" smtClean="0"/>
              <a:t> </a:t>
            </a:r>
            <a:r>
              <a:rPr lang="en-US" sz="2400" dirty="0" err="1" smtClean="0"/>
              <a:t>na</a:t>
            </a:r>
            <a:r>
              <a:rPr lang="en-US" sz="2400" dirty="0" smtClean="0"/>
              <a:t> </a:t>
            </a:r>
            <a:r>
              <a:rPr lang="en-US" sz="2400" dirty="0" err="1" smtClean="0"/>
              <a:t>njihovom</a:t>
            </a:r>
            <a:r>
              <a:rPr lang="en-US" sz="2400" dirty="0" smtClean="0"/>
              <a:t> </a:t>
            </a:r>
            <a:r>
              <a:rPr lang="en-US" sz="2400" dirty="0" err="1" smtClean="0"/>
              <a:t>spisku</a:t>
            </a:r>
            <a:r>
              <a:rPr lang="en-US" sz="2400" dirty="0" smtClean="0"/>
              <a:t> </a:t>
            </a:r>
            <a:r>
              <a:rPr lang="en-US" sz="2400" dirty="0" err="1" smtClean="0"/>
              <a:t>klinika</a:t>
            </a:r>
            <a:r>
              <a:rPr lang="en-US" sz="2400" dirty="0" smtClean="0"/>
              <a:t> </a:t>
            </a:r>
            <a:r>
              <a:rPr lang="en-US" sz="2400" dirty="0" err="1" smtClean="0"/>
              <a:t>i</a:t>
            </a:r>
            <a:r>
              <a:rPr lang="en-US" sz="2400" dirty="0" smtClean="0"/>
              <a:t> </a:t>
            </a:r>
            <a:r>
              <a:rPr lang="en-US" sz="2400" dirty="0" err="1" smtClean="0"/>
              <a:t>da</a:t>
            </a:r>
            <a:r>
              <a:rPr lang="en-US" sz="2400" dirty="0" smtClean="0"/>
              <a:t> se </a:t>
            </a:r>
            <a:r>
              <a:rPr lang="en-US" sz="2400" dirty="0" err="1" smtClean="0"/>
              <a:t>radi</a:t>
            </a:r>
            <a:r>
              <a:rPr lang="en-US" sz="2400" dirty="0" smtClean="0"/>
              <a:t> o </a:t>
            </a:r>
            <a:r>
              <a:rPr lang="en-US" sz="2400" dirty="0" err="1" smtClean="0"/>
              <a:t>bolesti</a:t>
            </a:r>
            <a:r>
              <a:rPr lang="en-US" sz="2400" dirty="0" smtClean="0"/>
              <a:t> </a:t>
            </a:r>
            <a:r>
              <a:rPr lang="en-US" sz="2400" dirty="0" err="1" smtClean="0"/>
              <a:t>koja</a:t>
            </a:r>
            <a:r>
              <a:rPr lang="en-US" sz="2400" dirty="0" smtClean="0"/>
              <a:t> </a:t>
            </a:r>
            <a:r>
              <a:rPr lang="en-US" sz="2400" dirty="0" err="1" smtClean="0"/>
              <a:t>nije</a:t>
            </a:r>
            <a:r>
              <a:rPr lang="en-US" sz="2400" dirty="0" smtClean="0"/>
              <a:t> </a:t>
            </a:r>
            <a:r>
              <a:rPr lang="en-US" sz="2400" dirty="0" err="1" smtClean="0"/>
              <a:t>na</a:t>
            </a:r>
            <a:r>
              <a:rPr lang="en-US" sz="2400" dirty="0" smtClean="0"/>
              <a:t> </a:t>
            </a:r>
            <a:r>
              <a:rPr lang="en-US" sz="2400" dirty="0" err="1" smtClean="0"/>
              <a:t>njihovom</a:t>
            </a:r>
            <a:r>
              <a:rPr lang="en-US" sz="2400" dirty="0" smtClean="0"/>
              <a:t> </a:t>
            </a:r>
            <a:r>
              <a:rPr lang="en-US" sz="2400" dirty="0" err="1" smtClean="0"/>
              <a:t>spisku</a:t>
            </a:r>
            <a:r>
              <a:rPr lang="en-US" sz="2400" dirty="0" smtClean="0"/>
              <a:t> </a:t>
            </a:r>
            <a:r>
              <a:rPr lang="en-US" sz="2400" dirty="0" err="1" smtClean="0"/>
              <a:t>bolesti</a:t>
            </a:r>
            <a:r>
              <a:rPr lang="en-US" sz="2400" dirty="0" smtClean="0"/>
              <a:t>, </a:t>
            </a:r>
            <a:r>
              <a:rPr lang="en-US" sz="2400" dirty="0" err="1" smtClean="0"/>
              <a:t>kao</a:t>
            </a:r>
            <a:r>
              <a:rPr lang="en-US" sz="2400" dirty="0" smtClean="0"/>
              <a:t> </a:t>
            </a:r>
            <a:r>
              <a:rPr lang="en-US" sz="2400" dirty="0" err="1" smtClean="0"/>
              <a:t>i</a:t>
            </a:r>
            <a:r>
              <a:rPr lang="en-US" sz="2400" dirty="0" smtClean="0"/>
              <a:t> </a:t>
            </a:r>
            <a:r>
              <a:rPr lang="en-US" sz="2400" dirty="0" err="1" smtClean="0"/>
              <a:t>da</a:t>
            </a:r>
            <a:r>
              <a:rPr lang="en-US" sz="2400" dirty="0" smtClean="0"/>
              <a:t> u </a:t>
            </a:r>
            <a:r>
              <a:rPr lang="en-US" sz="2400" dirty="0" err="1" smtClean="0"/>
              <a:t>Srbiji</a:t>
            </a:r>
            <a:r>
              <a:rPr lang="en-US" sz="2400" dirty="0" smtClean="0"/>
              <a:t> </a:t>
            </a:r>
            <a:r>
              <a:rPr lang="en-US" sz="2400" dirty="0" err="1" smtClean="0"/>
              <a:t>postoji</a:t>
            </a:r>
            <a:r>
              <a:rPr lang="en-US" sz="2400" dirty="0" smtClean="0"/>
              <a:t> </a:t>
            </a:r>
            <a:r>
              <a:rPr lang="en-US" sz="2400" dirty="0" err="1" smtClean="0"/>
              <a:t>tretman</a:t>
            </a:r>
            <a:r>
              <a:rPr lang="en-US" sz="2400" dirty="0" smtClean="0"/>
              <a:t>. Na </a:t>
            </a:r>
            <a:r>
              <a:rPr lang="en-US" sz="2400" dirty="0" err="1" smtClean="0"/>
              <a:t>konstataciju</a:t>
            </a:r>
            <a:r>
              <a:rPr lang="en-US" sz="2400" dirty="0" smtClean="0"/>
              <a:t> </a:t>
            </a:r>
            <a:r>
              <a:rPr lang="en-US" sz="2400" dirty="0" err="1" smtClean="0"/>
              <a:t>majke</a:t>
            </a:r>
            <a:r>
              <a:rPr lang="en-US" sz="2400" dirty="0" smtClean="0"/>
              <a:t> </a:t>
            </a:r>
            <a:r>
              <a:rPr lang="en-US" sz="2400" dirty="0" err="1" smtClean="0"/>
              <a:t>da</a:t>
            </a:r>
            <a:r>
              <a:rPr lang="en-US" sz="2400" dirty="0" smtClean="0"/>
              <a:t> </a:t>
            </a:r>
            <a:r>
              <a:rPr lang="en-US" sz="2400" dirty="0" err="1" smtClean="0"/>
              <a:t>postoji</a:t>
            </a:r>
            <a:r>
              <a:rPr lang="en-US" sz="2400" dirty="0" smtClean="0"/>
              <a:t> </a:t>
            </a:r>
            <a:r>
              <a:rPr lang="en-US" sz="2400" dirty="0" err="1" smtClean="0"/>
              <a:t>samo</a:t>
            </a:r>
            <a:r>
              <a:rPr lang="en-US" sz="2400" dirty="0" smtClean="0"/>
              <a:t> </a:t>
            </a:r>
            <a:r>
              <a:rPr lang="en-US" sz="2400" dirty="0" err="1" smtClean="0"/>
              <a:t>operativni</a:t>
            </a:r>
            <a:r>
              <a:rPr lang="en-US" sz="2400" dirty="0" smtClean="0"/>
              <a:t> </a:t>
            </a:r>
            <a:r>
              <a:rPr lang="en-US" sz="2400" dirty="0" err="1" smtClean="0"/>
              <a:t>tretman</a:t>
            </a:r>
            <a:r>
              <a:rPr lang="en-US" sz="2400" dirty="0" smtClean="0"/>
              <a:t>, </a:t>
            </a:r>
            <a:r>
              <a:rPr lang="sr-Latn-RS" sz="2400" dirty="0" smtClean="0"/>
              <a:t> zaposleni </a:t>
            </a:r>
            <a:r>
              <a:rPr lang="en-US" sz="2400" dirty="0" smtClean="0"/>
              <a:t>RZZO-a je </a:t>
            </a:r>
            <a:r>
              <a:rPr lang="en-US" sz="2400" dirty="0" err="1" smtClean="0"/>
              <a:t>odgovorio</a:t>
            </a:r>
            <a:r>
              <a:rPr lang="en-US" sz="2400" dirty="0" smtClean="0"/>
              <a:t> “</a:t>
            </a:r>
            <a:r>
              <a:rPr lang="en-US" sz="2400" dirty="0" err="1" smtClean="0"/>
              <a:t>i</a:t>
            </a:r>
            <a:r>
              <a:rPr lang="en-US" sz="2400" dirty="0" smtClean="0"/>
              <a:t> to je </a:t>
            </a:r>
            <a:r>
              <a:rPr lang="en-US" sz="2400" dirty="0" err="1" smtClean="0"/>
              <a:t>tretman</a:t>
            </a:r>
            <a:r>
              <a:rPr lang="en-US" sz="2400" dirty="0" smtClean="0"/>
              <a:t>”.</a:t>
            </a:r>
          </a:p>
          <a:p>
            <a:pPr eaLnBrk="0" hangingPunct="0">
              <a:spcBef>
                <a:spcPct val="50000"/>
              </a:spcBef>
              <a:buFont typeface="Arial" pitchFamily="34" charset="0"/>
              <a:buChar char="•"/>
            </a:pPr>
            <a:r>
              <a:rPr lang="en-US" sz="2400" dirty="0" smtClean="0"/>
              <a:t>Sad je </a:t>
            </a:r>
            <a:r>
              <a:rPr lang="en-US" sz="2400" dirty="0" err="1" smtClean="0"/>
              <a:t>pitanje</a:t>
            </a:r>
            <a:r>
              <a:rPr lang="en-US" sz="2400" dirty="0" smtClean="0"/>
              <a:t> </a:t>
            </a:r>
            <a:r>
              <a:rPr lang="en-US" sz="2400" dirty="0" err="1" smtClean="0"/>
              <a:t>da</a:t>
            </a:r>
            <a:r>
              <a:rPr lang="en-US" sz="2400" dirty="0" smtClean="0"/>
              <a:t> </a:t>
            </a:r>
            <a:r>
              <a:rPr lang="en-US" sz="2400" dirty="0" err="1" smtClean="0"/>
              <a:t>li</a:t>
            </a:r>
            <a:r>
              <a:rPr lang="en-US" sz="2400" dirty="0" smtClean="0"/>
              <a:t> </a:t>
            </a:r>
            <a:r>
              <a:rPr lang="en-US" sz="2400" dirty="0" err="1" smtClean="0"/>
              <a:t>naša</a:t>
            </a:r>
            <a:r>
              <a:rPr lang="en-US" sz="2400" dirty="0" smtClean="0"/>
              <a:t> </a:t>
            </a:r>
            <a:r>
              <a:rPr lang="en-US" sz="2400" dirty="0" err="1" smtClean="0"/>
              <a:t>medicinska</a:t>
            </a:r>
            <a:r>
              <a:rPr lang="en-US" sz="2400" dirty="0" smtClean="0"/>
              <a:t> </a:t>
            </a:r>
            <a:r>
              <a:rPr lang="en-US" sz="2400" dirty="0" err="1" smtClean="0"/>
              <a:t>nauka</a:t>
            </a:r>
            <a:r>
              <a:rPr lang="en-US" sz="2400" dirty="0" smtClean="0"/>
              <a:t> </a:t>
            </a:r>
            <a:r>
              <a:rPr lang="en-US" sz="2400" dirty="0" err="1" smtClean="0"/>
              <a:t>prati</a:t>
            </a:r>
            <a:r>
              <a:rPr lang="en-US" sz="2400" dirty="0" smtClean="0"/>
              <a:t> </a:t>
            </a:r>
            <a:r>
              <a:rPr lang="en-US" sz="2400" dirty="0" err="1" smtClean="0"/>
              <a:t>svetske</a:t>
            </a:r>
            <a:r>
              <a:rPr lang="en-US" sz="2400" dirty="0" smtClean="0"/>
              <a:t> </a:t>
            </a:r>
            <a:r>
              <a:rPr lang="en-US" sz="2400" dirty="0" err="1" smtClean="0"/>
              <a:t>trendove</a:t>
            </a:r>
            <a:r>
              <a:rPr lang="en-US" sz="2400" dirty="0" smtClean="0"/>
              <a:t> </a:t>
            </a:r>
            <a:r>
              <a:rPr lang="en-US" sz="2400" dirty="0" err="1" smtClean="0"/>
              <a:t>ili</a:t>
            </a:r>
            <a:r>
              <a:rPr lang="en-US" sz="2400" dirty="0" smtClean="0"/>
              <a:t> je NAUČNO DOKAZANO SAMO ONO ŠTO JE NAUČNO DOKAZANO U SRBIJI.....</a:t>
            </a:r>
          </a:p>
          <a:p>
            <a:pPr eaLnBrk="0" hangingPunct="0">
              <a:spcBef>
                <a:spcPct val="50000"/>
              </a:spcBef>
              <a:buFont typeface="Arial" pitchFamily="34" charset="0"/>
              <a:buChar char="•"/>
            </a:pPr>
            <a:endParaRPr lang="en-US" sz="2400" dirty="0" smtClean="0"/>
          </a:p>
          <a:p>
            <a:pPr eaLnBrk="0" hangingPunct="0">
              <a:spcBef>
                <a:spcPct val="50000"/>
              </a:spcBef>
              <a:buFont typeface="Arial" pitchFamily="34" charset="0"/>
              <a:buChar char="•"/>
            </a:pPr>
            <a:endParaRPr lang="en-US" sz="1600" dirty="0" smtClean="0"/>
          </a:p>
          <a:p>
            <a:pPr eaLnBrk="0" hangingPunct="0">
              <a:spcBef>
                <a:spcPct val="50000"/>
              </a:spcBef>
              <a:buFont typeface="Arial" pitchFamily="34" charset="0"/>
              <a:buChar char="•"/>
            </a:pPr>
            <a:endParaRPr lang="sr-Latn-CS" sz="1600" dirty="0" smtClean="0"/>
          </a:p>
          <a:p>
            <a:pPr eaLnBrk="0" hangingPunct="0">
              <a:spcBef>
                <a:spcPct val="50000"/>
              </a:spcBef>
              <a:buFont typeface="Arial" pitchFamily="34" charset="0"/>
              <a:buChar char="•"/>
            </a:pPr>
            <a:endParaRPr lang="sr-Latn-CS" sz="1600" dirty="0" smtClean="0"/>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2"/>
            <a:ext cx="7810128" cy="1150367"/>
          </a:xfrm>
        </p:spPr>
        <p:txBody>
          <a:bodyPr>
            <a:noAutofit/>
          </a:bodyPr>
          <a:lstStyle/>
          <a:p>
            <a:pPr eaLnBrk="0" hangingPunct="0">
              <a:defRPr/>
            </a:pPr>
            <a:r>
              <a:rPr kumimoji="1" lang="sr-Latn-CS" sz="3200" dirty="0" smtClean="0">
                <a:solidFill>
                  <a:schemeClr val="tx1"/>
                </a:solidFill>
                <a:effectLst/>
                <a:cs typeface="Arial" charset="0"/>
              </a:rPr>
              <a:t>Dostupnost zdravstvene zaštite – neopravdano restriktivna primena propisa za lečenje u inostranstvu</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1043608" y="1773238"/>
            <a:ext cx="7809880" cy="4608512"/>
          </a:xfrm>
        </p:spPr>
        <p:txBody>
          <a:bodyPr>
            <a:noAutofit/>
          </a:bodyPr>
          <a:lstStyle/>
          <a:p>
            <a:pPr eaLnBrk="0" hangingPunct="0">
              <a:spcBef>
                <a:spcPct val="50000"/>
              </a:spcBef>
            </a:pPr>
            <a:endParaRPr lang="sr-Latn-RS" sz="2400" dirty="0" smtClean="0"/>
          </a:p>
          <a:p>
            <a:pPr eaLnBrk="0" hangingPunct="0">
              <a:spcBef>
                <a:spcPct val="50000"/>
              </a:spcBef>
              <a:buFont typeface="Arial" pitchFamily="34" charset="0"/>
              <a:buChar char="•"/>
            </a:pPr>
            <a:r>
              <a:rPr lang="en-US" sz="2400" dirty="0" err="1" smtClean="0"/>
              <a:t>Posle</a:t>
            </a:r>
            <a:r>
              <a:rPr lang="en-US" sz="2400" dirty="0" smtClean="0"/>
              <a:t> </a:t>
            </a:r>
            <a:r>
              <a:rPr lang="en-US" sz="2400" dirty="0" err="1" smtClean="0"/>
              <a:t>samo</a:t>
            </a:r>
            <a:r>
              <a:rPr lang="en-US" sz="2400" dirty="0" smtClean="0"/>
              <a:t> 7 </a:t>
            </a:r>
            <a:r>
              <a:rPr lang="en-US" sz="2400" dirty="0" err="1" smtClean="0"/>
              <a:t>meseci</a:t>
            </a:r>
            <a:r>
              <a:rPr lang="en-US" sz="2400" dirty="0" smtClean="0"/>
              <a:t> </a:t>
            </a:r>
            <a:r>
              <a:rPr lang="en-US" sz="2400" dirty="0" err="1" smtClean="0"/>
              <a:t>vežbanja</a:t>
            </a:r>
            <a:r>
              <a:rPr lang="en-US" sz="2400" dirty="0" smtClean="0"/>
              <a:t> </a:t>
            </a:r>
            <a:r>
              <a:rPr lang="en-US" sz="2400" dirty="0" err="1" smtClean="0"/>
              <a:t>Šrot</a:t>
            </a:r>
            <a:r>
              <a:rPr lang="en-US" sz="2400" dirty="0" smtClean="0"/>
              <a:t> </a:t>
            </a:r>
            <a:r>
              <a:rPr lang="en-US" sz="2400" dirty="0" err="1" smtClean="0"/>
              <a:t>metodom</a:t>
            </a:r>
            <a:r>
              <a:rPr lang="en-US" sz="2400" dirty="0" smtClean="0"/>
              <a:t> </a:t>
            </a:r>
            <a:r>
              <a:rPr lang="en-US" sz="2400" dirty="0" err="1" smtClean="0"/>
              <a:t>i</a:t>
            </a:r>
            <a:r>
              <a:rPr lang="en-US" sz="2400" dirty="0" smtClean="0"/>
              <a:t> </a:t>
            </a:r>
            <a:r>
              <a:rPr lang="en-US" sz="2400" dirty="0" err="1" smtClean="0"/>
              <a:t>nošenja</a:t>
            </a:r>
            <a:r>
              <a:rPr lang="en-US" sz="2400" dirty="0" smtClean="0"/>
              <a:t> </a:t>
            </a:r>
            <a:r>
              <a:rPr lang="en-US" sz="2400" dirty="0" err="1" smtClean="0"/>
              <a:t>midera</a:t>
            </a:r>
            <a:r>
              <a:rPr lang="en-US" sz="2400" dirty="0" smtClean="0"/>
              <a:t> </a:t>
            </a:r>
            <a:r>
              <a:rPr lang="en-US" sz="2400" dirty="0" err="1" smtClean="0"/>
              <a:t>urađenog</a:t>
            </a:r>
            <a:r>
              <a:rPr lang="en-US" sz="2400" dirty="0" smtClean="0"/>
              <a:t> </a:t>
            </a:r>
            <a:r>
              <a:rPr lang="en-US" sz="2400" dirty="0" err="1" smtClean="0"/>
              <a:t>po</a:t>
            </a:r>
            <a:r>
              <a:rPr lang="en-US" sz="2400" dirty="0" smtClean="0"/>
              <a:t> </a:t>
            </a:r>
            <a:r>
              <a:rPr lang="en-US" sz="2400" dirty="0" err="1" smtClean="0"/>
              <a:t>Šrot</a:t>
            </a:r>
            <a:r>
              <a:rPr lang="en-US" sz="2400" dirty="0" smtClean="0"/>
              <a:t> </a:t>
            </a:r>
            <a:r>
              <a:rPr lang="en-US" sz="2400" dirty="0" err="1" smtClean="0"/>
              <a:t>principima</a:t>
            </a:r>
            <a:r>
              <a:rPr lang="en-US" sz="2400" dirty="0" smtClean="0"/>
              <a:t>, </a:t>
            </a:r>
            <a:r>
              <a:rPr lang="en-US" sz="2400" dirty="0" err="1" smtClean="0"/>
              <a:t>krivina</a:t>
            </a:r>
            <a:r>
              <a:rPr lang="en-US" sz="2400" dirty="0" smtClean="0"/>
              <a:t> je </a:t>
            </a:r>
            <a:r>
              <a:rPr lang="en-US" sz="2400" dirty="0" err="1" smtClean="0"/>
              <a:t>smanjena</a:t>
            </a:r>
            <a:r>
              <a:rPr lang="en-US" sz="2400" dirty="0" smtClean="0"/>
              <a:t> </a:t>
            </a:r>
            <a:r>
              <a:rPr lang="en-US" sz="2400" dirty="0" err="1" smtClean="0"/>
              <a:t>za</a:t>
            </a:r>
            <a:r>
              <a:rPr lang="en-US" sz="2400" dirty="0" smtClean="0"/>
              <a:t> 6 </a:t>
            </a:r>
            <a:r>
              <a:rPr lang="en-US" sz="2400" dirty="0" err="1" smtClean="0"/>
              <a:t>stepeni</a:t>
            </a:r>
            <a:r>
              <a:rPr lang="en-US" sz="2400" dirty="0" smtClean="0"/>
              <a:t> </a:t>
            </a:r>
            <a:r>
              <a:rPr lang="en-US" sz="2400" dirty="0" err="1" smtClean="0"/>
              <a:t>i</a:t>
            </a:r>
            <a:r>
              <a:rPr lang="en-US" sz="2400" dirty="0" smtClean="0"/>
              <a:t> u </a:t>
            </a:r>
            <a:r>
              <a:rPr lang="en-US" sz="2400" dirty="0" err="1" smtClean="0"/>
              <a:t>oktobru</a:t>
            </a:r>
            <a:r>
              <a:rPr lang="en-US" sz="2400" dirty="0" smtClean="0"/>
              <a:t> 2010. </a:t>
            </a:r>
            <a:r>
              <a:rPr lang="en-US" sz="2400" dirty="0" err="1" smtClean="0"/>
              <a:t>iznosila</a:t>
            </a:r>
            <a:r>
              <a:rPr lang="en-US" sz="2400" dirty="0" smtClean="0"/>
              <a:t> je 40 </a:t>
            </a:r>
            <a:r>
              <a:rPr lang="en-US" sz="2400" dirty="0" err="1" smtClean="0"/>
              <a:t>stepeni</a:t>
            </a:r>
            <a:r>
              <a:rPr lang="en-US" sz="2400" dirty="0" smtClean="0"/>
              <a:t> (</a:t>
            </a:r>
            <a:r>
              <a:rPr lang="en-US" sz="2400" dirty="0" err="1" smtClean="0"/>
              <a:t>što</a:t>
            </a:r>
            <a:r>
              <a:rPr lang="en-US" sz="2400" dirty="0" smtClean="0"/>
              <a:t> je </a:t>
            </a:r>
            <a:r>
              <a:rPr lang="en-US" sz="2400" dirty="0" err="1" smtClean="0"/>
              <a:t>granica</a:t>
            </a:r>
            <a:r>
              <a:rPr lang="en-US" sz="2400" dirty="0" smtClean="0"/>
              <a:t> </a:t>
            </a:r>
            <a:r>
              <a:rPr lang="en-US" sz="2400" dirty="0" err="1" smtClean="0"/>
              <a:t>za</a:t>
            </a:r>
            <a:r>
              <a:rPr lang="en-US" sz="2400" dirty="0" smtClean="0"/>
              <a:t> </a:t>
            </a:r>
            <a:r>
              <a:rPr lang="en-US" sz="2400" dirty="0" err="1" smtClean="0"/>
              <a:t>operaciju</a:t>
            </a:r>
            <a:r>
              <a:rPr lang="en-US" sz="2400" dirty="0" smtClean="0"/>
              <a:t>). </a:t>
            </a:r>
            <a:r>
              <a:rPr lang="sr-Latn-RS" sz="2400" dirty="0" smtClean="0"/>
              <a:t> </a:t>
            </a:r>
          </a:p>
          <a:p>
            <a:pPr eaLnBrk="0" hangingPunct="0">
              <a:spcBef>
                <a:spcPct val="50000"/>
              </a:spcBef>
              <a:buFont typeface="Arial" pitchFamily="34" charset="0"/>
              <a:buChar char="•"/>
            </a:pPr>
            <a:endParaRPr lang="sr-Latn-RS" sz="2400" dirty="0" smtClean="0"/>
          </a:p>
          <a:p>
            <a:pPr eaLnBrk="0" hangingPunct="0">
              <a:spcBef>
                <a:spcPct val="50000"/>
              </a:spcBef>
              <a:buFont typeface="Arial" pitchFamily="34" charset="0"/>
              <a:buChar char="•"/>
            </a:pPr>
            <a:r>
              <a:rPr lang="sr-Latn-RS" sz="2400" dirty="0" smtClean="0"/>
              <a:t>Dete do danas nije operisano, vežba po Šrot metodi, a krivina se nije povećavala, odnosno spustila se ispod granice koja je uslov za operaciju</a:t>
            </a:r>
            <a:endParaRPr lang="en-US" sz="2400" dirty="0" smtClean="0"/>
          </a:p>
          <a:p>
            <a:pPr eaLnBrk="0" hangingPunct="0">
              <a:spcBef>
                <a:spcPct val="50000"/>
              </a:spcBef>
              <a:buFont typeface="Arial" pitchFamily="34" charset="0"/>
              <a:buChar char="•"/>
            </a:pPr>
            <a:endParaRPr lang="en-US" sz="1600" dirty="0" smtClean="0"/>
          </a:p>
          <a:p>
            <a:pPr eaLnBrk="0" hangingPunct="0">
              <a:spcBef>
                <a:spcPct val="50000"/>
              </a:spcBef>
              <a:buFont typeface="Arial" pitchFamily="34" charset="0"/>
              <a:buChar char="•"/>
            </a:pPr>
            <a:endParaRPr lang="sr-Latn-CS" sz="1600" dirty="0" smtClean="0"/>
          </a:p>
          <a:p>
            <a:pPr eaLnBrk="0" hangingPunct="0">
              <a:spcBef>
                <a:spcPct val="50000"/>
              </a:spcBef>
              <a:buFont typeface="Arial" pitchFamily="34" charset="0"/>
              <a:buChar char="•"/>
            </a:pPr>
            <a:endParaRPr lang="sr-Latn-CS" sz="1600" dirty="0" smtClean="0"/>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476672"/>
            <a:ext cx="7666112" cy="1150367"/>
          </a:xfrm>
        </p:spPr>
        <p:txBody>
          <a:bodyPr>
            <a:normAutofit fontScale="90000"/>
          </a:bodyPr>
          <a:lstStyle/>
          <a:p>
            <a:pPr eaLnBrk="1" fontAlgn="auto" hangingPunct="1">
              <a:spcAft>
                <a:spcPts val="0"/>
              </a:spcAft>
              <a:defRPr/>
            </a:pPr>
            <a:r>
              <a:rPr lang="sr-Latn-RS" dirty="0" smtClean="0"/>
              <a:t>Elektronska zdravstvena dokumentacija u Srbiji</a:t>
            </a:r>
            <a:endParaRPr lang="en-US" dirty="0"/>
          </a:p>
        </p:txBody>
      </p:sp>
      <p:sp>
        <p:nvSpPr>
          <p:cNvPr id="3" name="Subtitle 2"/>
          <p:cNvSpPr>
            <a:spLocks noGrp="1"/>
          </p:cNvSpPr>
          <p:nvPr>
            <p:ph type="subTitle" idx="1"/>
          </p:nvPr>
        </p:nvSpPr>
        <p:spPr>
          <a:xfrm>
            <a:off x="1043608" y="1556792"/>
            <a:ext cx="7737872" cy="5112568"/>
          </a:xfrm>
        </p:spPr>
        <p:txBody>
          <a:bodyPr>
            <a:normAutofit fontScale="47500" lnSpcReduction="20000"/>
          </a:bodyPr>
          <a:lstStyle/>
          <a:p>
            <a:pPr marL="541782" indent="-514350" algn="just"/>
            <a:endParaRPr lang="sr-Latn-RS" sz="2900" dirty="0" smtClean="0">
              <a:solidFill>
                <a:srgbClr val="443329"/>
              </a:solidFill>
            </a:endParaRPr>
          </a:p>
          <a:p>
            <a:pPr marL="541782" indent="-514350" algn="just"/>
            <a:r>
              <a:rPr lang="sr-Latn-RS" sz="3800" dirty="0" smtClean="0">
                <a:solidFill>
                  <a:srgbClr val="443329"/>
                </a:solidFill>
              </a:rPr>
              <a:t>Naše zdravstvene institucije, u zavisnosti od tehničkih uslova, vode</a:t>
            </a:r>
          </a:p>
          <a:p>
            <a:pPr marL="541782" indent="-514350" algn="just"/>
            <a:r>
              <a:rPr lang="sr-Latn-RS" sz="3800" dirty="0" smtClean="0">
                <a:solidFill>
                  <a:srgbClr val="443329"/>
                </a:solidFill>
              </a:rPr>
              <a:t>paralelno papirnu i elektronsku medicinsku dokumentaciju</a:t>
            </a:r>
          </a:p>
          <a:p>
            <a:pPr marL="541782" indent="-514350" algn="just">
              <a:buFontTx/>
              <a:buChar char="-"/>
            </a:pPr>
            <a:endParaRPr lang="sr-Latn-RS" sz="3800" dirty="0" smtClean="0">
              <a:solidFill>
                <a:srgbClr val="443329"/>
              </a:solidFill>
            </a:endParaRPr>
          </a:p>
          <a:p>
            <a:pPr marL="541782" indent="-514350" algn="just"/>
            <a:r>
              <a:rPr lang="sr-Latn-RS" sz="3800" dirty="0" smtClean="0">
                <a:solidFill>
                  <a:srgbClr val="443329"/>
                </a:solidFill>
              </a:rPr>
              <a:t>Na terenu je bilo i konflikata u smislu vodjenja elektronske zdravstvene</a:t>
            </a:r>
          </a:p>
          <a:p>
            <a:pPr marL="541782" indent="-514350" algn="just"/>
            <a:r>
              <a:rPr lang="sr-Latn-RS" sz="3800" dirty="0" smtClean="0">
                <a:solidFill>
                  <a:srgbClr val="443329"/>
                </a:solidFill>
              </a:rPr>
              <a:t>dokumentacije, jer za to još ne postoji zakonski osnov</a:t>
            </a:r>
          </a:p>
          <a:p>
            <a:pPr marL="541782" indent="-514350" algn="just">
              <a:buFontTx/>
              <a:buChar char="-"/>
            </a:pPr>
            <a:endParaRPr lang="sr-Latn-RS" sz="3800" dirty="0" smtClean="0">
              <a:solidFill>
                <a:srgbClr val="443329"/>
              </a:solidFill>
            </a:endParaRPr>
          </a:p>
          <a:p>
            <a:pPr marL="541782" indent="-514350" algn="just"/>
            <a:r>
              <a:rPr lang="sr-Latn-RS" sz="3800" dirty="0" smtClean="0">
                <a:solidFill>
                  <a:srgbClr val="443329"/>
                </a:solidFill>
              </a:rPr>
              <a:t>Zdravstveni podaci, shodno Zakonu o zaštiti podataka o ličnosti ulaze u</a:t>
            </a:r>
          </a:p>
          <a:p>
            <a:pPr marL="541782" indent="-514350" algn="just"/>
            <a:r>
              <a:rPr lang="sr-Latn-RS" sz="3800" dirty="0" smtClean="0">
                <a:solidFill>
                  <a:srgbClr val="443329"/>
                </a:solidFill>
              </a:rPr>
              <a:t>kategoriju osetljivih ličnih podataka</a:t>
            </a:r>
          </a:p>
          <a:p>
            <a:pPr marL="541782" indent="-514350" algn="just">
              <a:buFontTx/>
              <a:buChar char="-"/>
            </a:pPr>
            <a:endParaRPr lang="sr-Latn-RS" sz="3800" dirty="0" smtClean="0">
              <a:solidFill>
                <a:srgbClr val="443329"/>
              </a:solidFill>
            </a:endParaRPr>
          </a:p>
          <a:p>
            <a:pPr marL="541782" indent="-514350" algn="just"/>
            <a:r>
              <a:rPr lang="sr-Latn-RS" sz="3800" dirty="0" smtClean="0">
                <a:solidFill>
                  <a:srgbClr val="443329"/>
                </a:solidFill>
              </a:rPr>
              <a:t>Da bi se u nekoj zbirci podataka obradjivali lični podaci potrebno je da,</a:t>
            </a:r>
          </a:p>
          <a:p>
            <a:pPr marL="541782" indent="-514350" algn="just"/>
            <a:r>
              <a:rPr lang="sr-Latn-RS" sz="3800" dirty="0" smtClean="0">
                <a:solidFill>
                  <a:srgbClr val="443329"/>
                </a:solidFill>
              </a:rPr>
              <a:t>shodno Ustavu i nedavno donesenoj odluci Ustavnog suda (2012), postoji osnov</a:t>
            </a:r>
          </a:p>
          <a:p>
            <a:pPr marL="541782" indent="-514350" algn="just"/>
            <a:r>
              <a:rPr lang="sr-Latn-RS" sz="3800" dirty="0" smtClean="0">
                <a:solidFill>
                  <a:srgbClr val="443329"/>
                </a:solidFill>
              </a:rPr>
              <a:t>u </a:t>
            </a:r>
            <a:r>
              <a:rPr lang="sr-Latn-RS" sz="3800" b="1" dirty="0" smtClean="0">
                <a:solidFill>
                  <a:srgbClr val="443329"/>
                </a:solidFill>
              </a:rPr>
              <a:t>zakonu</a:t>
            </a:r>
          </a:p>
          <a:p>
            <a:pPr marL="541782" indent="-514350" algn="just">
              <a:buFontTx/>
              <a:buChar char="-"/>
            </a:pPr>
            <a:endParaRPr lang="sr-Latn-RS" sz="3800" b="1" dirty="0" smtClean="0">
              <a:solidFill>
                <a:srgbClr val="443329"/>
              </a:solidFill>
            </a:endParaRPr>
          </a:p>
          <a:p>
            <a:pPr marL="541782" indent="-514350" algn="just"/>
            <a:r>
              <a:rPr lang="sr-Latn-RS" sz="3800" dirty="0" smtClean="0">
                <a:solidFill>
                  <a:srgbClr val="443329"/>
                </a:solidFill>
              </a:rPr>
              <a:t>Zakon o evidencijama u oblasti zdravstva je u “promeni” već godinama (zakon</a:t>
            </a:r>
          </a:p>
          <a:p>
            <a:pPr marL="541782" indent="-514350" algn="just"/>
            <a:r>
              <a:rPr lang="sr-Latn-RS" sz="3800" dirty="0" smtClean="0">
                <a:solidFill>
                  <a:srgbClr val="443329"/>
                </a:solidFill>
              </a:rPr>
              <a:t>potiče iz 1981, sa naknadnim promenama)</a:t>
            </a:r>
          </a:p>
          <a:p>
            <a:pPr marL="541782" indent="-514350" algn="just">
              <a:buFontTx/>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60648"/>
            <a:ext cx="7810128" cy="1366391"/>
          </a:xfrm>
        </p:spPr>
        <p:txBody>
          <a:bodyPr>
            <a:normAutofit fontScale="90000"/>
          </a:bodyPr>
          <a:lstStyle/>
          <a:p>
            <a:pPr eaLnBrk="1" fontAlgn="auto" hangingPunct="1">
              <a:spcAft>
                <a:spcPts val="0"/>
              </a:spcAft>
              <a:defRPr/>
            </a:pPr>
            <a:r>
              <a:rPr lang="sr-Latn-RS" dirty="0" smtClean="0"/>
              <a:t>Elektronska zdravstvena dokumentacija u Srbiji</a:t>
            </a:r>
            <a:endParaRPr lang="en-US" dirty="0"/>
          </a:p>
        </p:txBody>
      </p:sp>
      <p:sp>
        <p:nvSpPr>
          <p:cNvPr id="3" name="Subtitle 2"/>
          <p:cNvSpPr>
            <a:spLocks noGrp="1"/>
          </p:cNvSpPr>
          <p:nvPr>
            <p:ph type="subTitle" idx="1"/>
          </p:nvPr>
        </p:nvSpPr>
        <p:spPr>
          <a:xfrm>
            <a:off x="395288" y="1773238"/>
            <a:ext cx="8458200" cy="4608512"/>
          </a:xfrm>
        </p:spPr>
        <p:txBody>
          <a:bodyPr>
            <a:normAutofit fontScale="85000" lnSpcReduction="20000"/>
          </a:bodyPr>
          <a:lstStyle/>
          <a:p>
            <a:pPr marL="541782" indent="-514350" algn="just">
              <a:buFontTx/>
              <a:buChar char="-"/>
            </a:pPr>
            <a:r>
              <a:rPr lang="sr-Latn-RS" dirty="0" smtClean="0">
                <a:solidFill>
                  <a:srgbClr val="443329"/>
                </a:solidFill>
              </a:rPr>
              <a:t>2009.godine su doneti </a:t>
            </a:r>
            <a:r>
              <a:rPr lang="sr-Latn-CS" i="1" dirty="0" smtClean="0"/>
              <a:t>Uredba o programu rada, razvoja i organizaciji integrisanog zdravstvenog informacionog sistema – „E-ZDRAVLJE</a:t>
            </a:r>
            <a:r>
              <a:rPr lang="sr-Latn-CS" dirty="0" smtClean="0"/>
              <a:t>“ i </a:t>
            </a:r>
            <a:r>
              <a:rPr lang="sr-Latn-CS" i="1" dirty="0" smtClean="0"/>
              <a:t>Pravilnik o bližoj sadržini tehnoloških i funkcionalnih zahteva za uspostavljanje integrisanog zdravstvenog informacionog sistema</a:t>
            </a:r>
            <a:r>
              <a:rPr lang="sr-Latn-CS" dirty="0" smtClean="0"/>
              <a:t> </a:t>
            </a:r>
          </a:p>
          <a:p>
            <a:pPr marL="541782" indent="-514350" algn="just">
              <a:buFontTx/>
              <a:buChar char="-"/>
            </a:pPr>
            <a:endParaRPr lang="sr-Latn-CS" dirty="0" smtClean="0"/>
          </a:p>
          <a:p>
            <a:pPr marL="541782" indent="-514350" algn="just">
              <a:buFontTx/>
              <a:buChar char="-"/>
            </a:pPr>
            <a:r>
              <a:rPr lang="sr-Latn-CS" dirty="0" smtClean="0"/>
              <a:t>Uredba i pravilnik su doneti na osnovu člana 74 </a:t>
            </a:r>
            <a:r>
              <a:rPr lang="sr-Latn-CS" i="1" dirty="0" smtClean="0"/>
              <a:t>Zakona o zdravstvenoj zaštiti</a:t>
            </a:r>
            <a:r>
              <a:rPr lang="sr-Latn-CS" dirty="0" smtClean="0"/>
              <a:t> koji daje osnova uvođenju </a:t>
            </a:r>
            <a:r>
              <a:rPr lang="en-US" dirty="0" err="1" smtClean="0"/>
              <a:t>integrisanog</a:t>
            </a:r>
            <a:r>
              <a:rPr lang="en-US" dirty="0" smtClean="0"/>
              <a:t> </a:t>
            </a:r>
            <a:r>
              <a:rPr lang="en-US" dirty="0" err="1" smtClean="0"/>
              <a:t>zdravstvenog</a:t>
            </a:r>
            <a:r>
              <a:rPr lang="en-US" dirty="0" smtClean="0"/>
              <a:t> </a:t>
            </a:r>
            <a:r>
              <a:rPr lang="en-US" dirty="0" err="1" smtClean="0"/>
              <a:t>informacionog</a:t>
            </a:r>
            <a:r>
              <a:rPr lang="en-US" dirty="0" smtClean="0"/>
              <a:t> </a:t>
            </a:r>
            <a:r>
              <a:rPr lang="en-US" dirty="0" err="1" smtClean="0"/>
              <a:t>sistema</a:t>
            </a:r>
            <a:r>
              <a:rPr lang="en-US" dirty="0" smtClean="0"/>
              <a:t> u </a:t>
            </a:r>
            <a:r>
              <a:rPr lang="en-US" dirty="0" err="1" smtClean="0"/>
              <a:t>Republici</a:t>
            </a:r>
            <a:r>
              <a:rPr lang="sr-Latn-RS" dirty="0" smtClean="0"/>
              <a:t>. Ovaj zakon, medjutim, ne daje eksplicitno osnova uvodjenju zbirke podataka o pacijentu koji se zove “elektronski zdravstveni karton”, a to je, prema Ustavu RS, neophodno</a:t>
            </a:r>
            <a:endParaRPr lang="sr-Latn-RS" dirty="0" smtClean="0">
              <a:solidFill>
                <a:srgbClr val="443329"/>
              </a:solidFill>
            </a:endParaRPr>
          </a:p>
          <a:p>
            <a:pPr marL="541782" indent="-514350" algn="just">
              <a:buFontTx/>
              <a:buChar char="-"/>
            </a:pPr>
            <a:endParaRPr lang="sr-Latn-RS" dirty="0" smtClean="0">
              <a:solidFill>
                <a:srgbClr val="443329"/>
              </a:solidFill>
            </a:endParaRPr>
          </a:p>
          <a:p>
            <a:pPr marL="541782" indent="-514350" algn="just">
              <a:buFontTx/>
              <a:buChar char="-"/>
            </a:pPr>
            <a:r>
              <a:rPr lang="sr-Latn-RS" dirty="0" smtClean="0"/>
              <a:t>Pored pravne regulative, potrebno je i </a:t>
            </a:r>
            <a:r>
              <a:rPr lang="en-US" dirty="0" err="1" smtClean="0"/>
              <a:t>stvaranje</a:t>
            </a:r>
            <a:r>
              <a:rPr lang="en-US" dirty="0" smtClean="0"/>
              <a:t> </a:t>
            </a:r>
            <a:r>
              <a:rPr lang="en-US" dirty="0" err="1" smtClean="0"/>
              <a:t>tehničkih</a:t>
            </a:r>
            <a:r>
              <a:rPr lang="en-US" dirty="0" smtClean="0"/>
              <a:t> </a:t>
            </a:r>
            <a:r>
              <a:rPr lang="en-US" dirty="0" err="1" smtClean="0"/>
              <a:t>uslova</a:t>
            </a:r>
            <a:r>
              <a:rPr lang="en-US" dirty="0" smtClean="0"/>
              <a:t> u </a:t>
            </a:r>
            <a:r>
              <a:rPr lang="en-US" dirty="0" err="1" smtClean="0"/>
              <a:t>zdravstvenim</a:t>
            </a:r>
            <a:r>
              <a:rPr lang="en-US" dirty="0" smtClean="0"/>
              <a:t> </a:t>
            </a:r>
            <a:r>
              <a:rPr lang="en-US" dirty="0" err="1" smtClean="0"/>
              <a:t>ustanovama</a:t>
            </a:r>
            <a:r>
              <a:rPr lang="en-US" dirty="0" smtClean="0"/>
              <a:t> </a:t>
            </a:r>
            <a:r>
              <a:rPr lang="en-US" dirty="0" err="1" smtClean="0"/>
              <a:t>za</a:t>
            </a:r>
            <a:r>
              <a:rPr lang="en-US" dirty="0" smtClean="0"/>
              <a:t> </a:t>
            </a:r>
            <a:r>
              <a:rPr lang="en-US" dirty="0" err="1" smtClean="0"/>
              <a:t>vodjenje</a:t>
            </a:r>
            <a:r>
              <a:rPr lang="en-US" dirty="0" smtClean="0"/>
              <a:t> </a:t>
            </a:r>
            <a:r>
              <a:rPr lang="en-US" dirty="0" err="1" smtClean="0"/>
              <a:t>elektronskih</a:t>
            </a:r>
            <a:r>
              <a:rPr lang="en-US" dirty="0" smtClean="0"/>
              <a:t> </a:t>
            </a:r>
            <a:r>
              <a:rPr lang="en-US" dirty="0" err="1" smtClean="0"/>
              <a:t>evidencija</a:t>
            </a:r>
            <a:r>
              <a:rPr lang="en-US" dirty="0" smtClean="0"/>
              <a:t>, </a:t>
            </a:r>
            <a:r>
              <a:rPr lang="en-US" dirty="0" err="1" smtClean="0"/>
              <a:t>kao</a:t>
            </a:r>
            <a:r>
              <a:rPr lang="en-US" dirty="0" smtClean="0"/>
              <a:t> </a:t>
            </a:r>
            <a:r>
              <a:rPr lang="en-US" dirty="0" err="1" smtClean="0"/>
              <a:t>i</a:t>
            </a:r>
            <a:r>
              <a:rPr lang="en-US" dirty="0" smtClean="0"/>
              <a:t> </a:t>
            </a:r>
            <a:r>
              <a:rPr lang="en-US" dirty="0" err="1" smtClean="0"/>
              <a:t>uspostavljanje</a:t>
            </a:r>
            <a:r>
              <a:rPr lang="en-US" dirty="0" smtClean="0"/>
              <a:t> </a:t>
            </a:r>
            <a:r>
              <a:rPr lang="en-US" dirty="0" err="1" smtClean="0"/>
              <a:t>bezbednosnih</a:t>
            </a:r>
            <a:r>
              <a:rPr lang="en-US" dirty="0" smtClean="0"/>
              <a:t> </a:t>
            </a:r>
            <a:r>
              <a:rPr lang="en-US" dirty="0" err="1" smtClean="0"/>
              <a:t>mera</a:t>
            </a:r>
            <a:r>
              <a:rPr lang="en-US" dirty="0" smtClean="0"/>
              <a:t> u </a:t>
            </a:r>
            <a:r>
              <a:rPr lang="en-US" dirty="0" err="1" smtClean="0"/>
              <a:t>istim</a:t>
            </a:r>
            <a:r>
              <a:rPr lang="en-US" dirty="0" smtClean="0"/>
              <a:t>.  </a:t>
            </a:r>
          </a:p>
          <a:p>
            <a:pPr marL="541782" indent="-514350" algn="just">
              <a:buFontTx/>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88641"/>
            <a:ext cx="7666112" cy="720080"/>
          </a:xfrm>
        </p:spPr>
        <p:txBody>
          <a:bodyPr>
            <a:normAutofit/>
          </a:bodyPr>
          <a:lstStyle/>
          <a:p>
            <a:pPr marL="541782" indent="-514350"/>
            <a:r>
              <a:rPr lang="sr-Latn-RS" sz="3200" dirty="0" smtClean="0">
                <a:solidFill>
                  <a:srgbClr val="443329"/>
                </a:solidFill>
              </a:rPr>
              <a:t>Problemi hitne mediciske službe</a:t>
            </a:r>
          </a:p>
        </p:txBody>
      </p:sp>
      <p:sp>
        <p:nvSpPr>
          <p:cNvPr id="3" name="Subtitle 2"/>
          <p:cNvSpPr>
            <a:spLocks noGrp="1"/>
          </p:cNvSpPr>
          <p:nvPr>
            <p:ph type="subTitle" idx="1"/>
          </p:nvPr>
        </p:nvSpPr>
        <p:spPr>
          <a:xfrm>
            <a:off x="1043608" y="1412776"/>
            <a:ext cx="7809880" cy="4968974"/>
          </a:xfrm>
        </p:spPr>
        <p:txBody>
          <a:bodyPr>
            <a:noAutofit/>
          </a:bodyPr>
          <a:lstStyle/>
          <a:p>
            <a:r>
              <a:rPr lang="en-US" sz="2000" dirty="0" smtClean="0"/>
              <a:t>34. </a:t>
            </a:r>
            <a:r>
              <a:rPr lang="en-US" sz="2000" dirty="0" err="1" smtClean="0"/>
              <a:t>Uredbe</a:t>
            </a:r>
            <a:r>
              <a:rPr lang="en-US" sz="2000" dirty="0" smtClean="0"/>
              <a:t> o </a:t>
            </a:r>
            <a:r>
              <a:rPr lang="en-US" sz="2000" dirty="0" err="1" smtClean="0"/>
              <a:t>planu</a:t>
            </a:r>
            <a:r>
              <a:rPr lang="en-US" sz="2000" dirty="0" smtClean="0"/>
              <a:t> </a:t>
            </a:r>
            <a:r>
              <a:rPr lang="en-US" sz="2000" dirty="0" err="1" smtClean="0"/>
              <a:t>mreža</a:t>
            </a:r>
            <a:r>
              <a:rPr lang="en-US" sz="2000" dirty="0" smtClean="0"/>
              <a:t> </a:t>
            </a:r>
            <a:r>
              <a:rPr lang="en-US" sz="2000" dirty="0" err="1" smtClean="0"/>
              <a:t>zdravstvenih</a:t>
            </a:r>
            <a:r>
              <a:rPr lang="en-US" sz="2000" dirty="0" smtClean="0"/>
              <a:t> </a:t>
            </a:r>
            <a:r>
              <a:rPr lang="en-US" sz="2000" dirty="0" err="1" smtClean="0"/>
              <a:t>ustanova</a:t>
            </a:r>
            <a:r>
              <a:rPr lang="en-US" sz="2000" dirty="0" smtClean="0"/>
              <a:t>  </a:t>
            </a:r>
            <a:r>
              <a:rPr lang="en-US" sz="2000" dirty="0" err="1" smtClean="0"/>
              <a:t>piše</a:t>
            </a:r>
            <a:r>
              <a:rPr lang="en-US" sz="2000" dirty="0" smtClean="0"/>
              <a:t>:</a:t>
            </a:r>
          </a:p>
          <a:p>
            <a:r>
              <a:rPr lang="en-US" sz="2000" b="1" dirty="0" smtClean="0"/>
              <a:t> </a:t>
            </a:r>
            <a:r>
              <a:rPr lang="sr-Latn-RS" sz="2000" b="1" dirty="0" smtClean="0"/>
              <a:t>”</a:t>
            </a:r>
            <a:r>
              <a:rPr lang="en-US" sz="2000" dirty="0" smtClean="0"/>
              <a:t>U </a:t>
            </a:r>
            <a:r>
              <a:rPr lang="en-US" sz="2000" dirty="0" err="1" smtClean="0"/>
              <a:t>opštini</a:t>
            </a:r>
            <a:r>
              <a:rPr lang="en-US" sz="2000" dirty="0" smtClean="0"/>
              <a:t> </a:t>
            </a:r>
            <a:r>
              <a:rPr lang="en-US" sz="2000" dirty="0" err="1" smtClean="0"/>
              <a:t>preko</a:t>
            </a:r>
            <a:r>
              <a:rPr lang="en-US" sz="2000" dirty="0" smtClean="0"/>
              <a:t> 25.000 </a:t>
            </a:r>
            <a:r>
              <a:rPr lang="en-US" sz="2000" dirty="0" err="1" smtClean="0"/>
              <a:t>stanovnika</a:t>
            </a:r>
            <a:r>
              <a:rPr lang="en-US" sz="2000" dirty="0" smtClean="0"/>
              <a:t> </a:t>
            </a:r>
            <a:r>
              <a:rPr lang="en-US" sz="2000" dirty="0" err="1" smtClean="0"/>
              <a:t>može</a:t>
            </a:r>
            <a:r>
              <a:rPr lang="en-US" sz="2000" dirty="0" smtClean="0"/>
              <a:t> se </a:t>
            </a:r>
            <a:r>
              <a:rPr lang="en-US" sz="2000" dirty="0" err="1" smtClean="0"/>
              <a:t>organizovati</a:t>
            </a:r>
            <a:r>
              <a:rPr lang="en-US" sz="2000" dirty="0" smtClean="0"/>
              <a:t> </a:t>
            </a:r>
            <a:r>
              <a:rPr lang="en-US" sz="2000" dirty="0" err="1" smtClean="0"/>
              <a:t>služba</a:t>
            </a:r>
            <a:r>
              <a:rPr lang="en-US" sz="2000" dirty="0" smtClean="0"/>
              <a:t> </a:t>
            </a:r>
            <a:r>
              <a:rPr lang="en-US" sz="2000" dirty="0" err="1" smtClean="0"/>
              <a:t>hitne</a:t>
            </a:r>
            <a:r>
              <a:rPr lang="en-US" sz="2000" dirty="0" smtClean="0"/>
              <a:t> </a:t>
            </a:r>
            <a:r>
              <a:rPr lang="en-US" sz="2000" dirty="0" err="1" smtClean="0"/>
              <a:t>medicinske</a:t>
            </a:r>
            <a:r>
              <a:rPr lang="en-US" sz="2000" dirty="0" smtClean="0"/>
              <a:t> </a:t>
            </a:r>
            <a:r>
              <a:rPr lang="en-US" sz="2000" dirty="0" err="1" smtClean="0"/>
              <a:t>pomoći</a:t>
            </a:r>
            <a:r>
              <a:rPr lang="en-US" sz="2000" dirty="0" smtClean="0"/>
              <a:t> </a:t>
            </a:r>
            <a:r>
              <a:rPr lang="en-US" sz="2000" dirty="0" err="1" smtClean="0"/>
              <a:t>za</a:t>
            </a:r>
            <a:r>
              <a:rPr lang="en-US" sz="2000" dirty="0" smtClean="0"/>
              <a:t> </a:t>
            </a:r>
            <a:r>
              <a:rPr lang="en-US" sz="2000" dirty="0" err="1" smtClean="0"/>
              <a:t>kontinuirani</a:t>
            </a:r>
            <a:r>
              <a:rPr lang="en-US" sz="2000" dirty="0" smtClean="0"/>
              <a:t> </a:t>
            </a:r>
            <a:r>
              <a:rPr lang="en-US" sz="2000" dirty="0" err="1" smtClean="0"/>
              <a:t>prijem</a:t>
            </a:r>
            <a:r>
              <a:rPr lang="en-US" sz="2000" dirty="0" smtClean="0"/>
              <a:t> </a:t>
            </a:r>
            <a:r>
              <a:rPr lang="en-US" sz="2000" dirty="0" err="1" smtClean="0"/>
              <a:t>i</a:t>
            </a:r>
            <a:r>
              <a:rPr lang="en-US" sz="2000" dirty="0" smtClean="0"/>
              <a:t> </a:t>
            </a:r>
            <a:r>
              <a:rPr lang="en-US" sz="2000" dirty="0" err="1" smtClean="0"/>
              <a:t>zbrinjavanje</a:t>
            </a:r>
            <a:r>
              <a:rPr lang="en-US" sz="2000" dirty="0" smtClean="0"/>
              <a:t> </a:t>
            </a:r>
            <a:r>
              <a:rPr lang="en-US" sz="2000" dirty="0" err="1" smtClean="0"/>
              <a:t>urgentnih</a:t>
            </a:r>
            <a:r>
              <a:rPr lang="en-US" sz="2000" dirty="0" smtClean="0"/>
              <a:t> </a:t>
            </a:r>
            <a:r>
              <a:rPr lang="en-US" sz="2000" dirty="0" err="1" smtClean="0"/>
              <a:t>stanja</a:t>
            </a:r>
            <a:r>
              <a:rPr lang="en-US" sz="2000" dirty="0" smtClean="0"/>
              <a:t>. </a:t>
            </a:r>
            <a:r>
              <a:rPr lang="sr-Latn-RS" sz="2000" dirty="0" smtClean="0"/>
              <a:t>“</a:t>
            </a:r>
          </a:p>
          <a:p>
            <a:endParaRPr lang="sr-Latn-RS" sz="2000" b="1" u="sng" dirty="0" smtClean="0"/>
          </a:p>
          <a:p>
            <a:r>
              <a:rPr lang="en-US" sz="2000" dirty="0" err="1" smtClean="0"/>
              <a:t>Ovo</a:t>
            </a:r>
            <a:r>
              <a:rPr lang="en-US" sz="2000" dirty="0" smtClean="0"/>
              <a:t> je </a:t>
            </a:r>
            <a:r>
              <a:rPr lang="sr-Latn-RS" sz="2000" dirty="0" smtClean="0"/>
              <a:t>veliki </a:t>
            </a:r>
            <a:r>
              <a:rPr lang="en-US" sz="2000" dirty="0" smtClean="0"/>
              <a:t>problem </a:t>
            </a:r>
            <a:r>
              <a:rPr lang="en-US" sz="2000" dirty="0" err="1" smtClean="0"/>
              <a:t>jer</a:t>
            </a:r>
            <a:r>
              <a:rPr lang="en-US" sz="2000" dirty="0" smtClean="0"/>
              <a:t> u </a:t>
            </a:r>
            <a:r>
              <a:rPr lang="en-US" sz="2000" dirty="0" err="1" smtClean="0"/>
              <a:t>opštinama</a:t>
            </a:r>
            <a:r>
              <a:rPr lang="en-US" sz="2000" dirty="0" smtClean="0"/>
              <a:t> </a:t>
            </a:r>
            <a:r>
              <a:rPr lang="en-US" sz="2000" dirty="0" err="1" smtClean="0"/>
              <a:t>sa</a:t>
            </a:r>
            <a:r>
              <a:rPr lang="en-US" sz="2000" dirty="0" smtClean="0"/>
              <a:t> </a:t>
            </a:r>
            <a:r>
              <a:rPr lang="en-US" sz="2000" b="1" dirty="0" err="1" smtClean="0"/>
              <a:t>manje</a:t>
            </a:r>
            <a:r>
              <a:rPr lang="en-US" sz="2000" b="1" dirty="0" smtClean="0"/>
              <a:t> </a:t>
            </a:r>
            <a:r>
              <a:rPr lang="en-US" sz="2000" b="1" dirty="0" err="1" smtClean="0"/>
              <a:t>od</a:t>
            </a:r>
            <a:r>
              <a:rPr lang="en-US" sz="2000" b="1" dirty="0" smtClean="0"/>
              <a:t> 25.000 </a:t>
            </a:r>
            <a:r>
              <a:rPr lang="en-US" sz="2000" b="1" dirty="0" err="1" smtClean="0"/>
              <a:t>nema</a:t>
            </a:r>
            <a:r>
              <a:rPr lang="en-US" sz="2000" b="1" dirty="0" smtClean="0"/>
              <a:t> </a:t>
            </a:r>
            <a:r>
              <a:rPr lang="en-US" sz="2000" b="1" dirty="0" err="1" smtClean="0"/>
              <a:t>klasične</a:t>
            </a:r>
            <a:r>
              <a:rPr lang="en-US" sz="2000" b="1" dirty="0" smtClean="0"/>
              <a:t> HMP </a:t>
            </a:r>
            <a:r>
              <a:rPr lang="en-US" sz="2000" dirty="0" err="1" smtClean="0"/>
              <a:t>već</a:t>
            </a:r>
            <a:r>
              <a:rPr lang="en-US" sz="2000" dirty="0" smtClean="0"/>
              <a:t> </a:t>
            </a:r>
            <a:r>
              <a:rPr lang="en-US" sz="2000" dirty="0" err="1" smtClean="0"/>
              <a:t>zbrinjavanje</a:t>
            </a:r>
            <a:r>
              <a:rPr lang="en-US" sz="2000" dirty="0" smtClean="0"/>
              <a:t> </a:t>
            </a:r>
            <a:r>
              <a:rPr lang="en-US" sz="2000" dirty="0" err="1" smtClean="0"/>
              <a:t>urgentnih</a:t>
            </a:r>
            <a:r>
              <a:rPr lang="en-US" sz="2000" dirty="0" smtClean="0"/>
              <a:t> </a:t>
            </a:r>
            <a:r>
              <a:rPr lang="en-US" sz="2000" dirty="0" err="1" smtClean="0"/>
              <a:t>stanja</a:t>
            </a:r>
            <a:r>
              <a:rPr lang="en-US" sz="2000" dirty="0" smtClean="0"/>
              <a:t> </a:t>
            </a:r>
            <a:r>
              <a:rPr lang="en-US" sz="2000" dirty="0" err="1" smtClean="0"/>
              <a:t>vrše</a:t>
            </a:r>
            <a:r>
              <a:rPr lang="en-US" sz="2000" dirty="0" smtClean="0"/>
              <a:t> </a:t>
            </a:r>
            <a:r>
              <a:rPr lang="en-US" sz="2000" b="1" u="sng" dirty="0" err="1" smtClean="0"/>
              <a:t>izabrani</a:t>
            </a:r>
            <a:r>
              <a:rPr lang="en-US" sz="2000" b="1" u="sng" dirty="0" smtClean="0"/>
              <a:t> </a:t>
            </a:r>
            <a:r>
              <a:rPr lang="en-US" sz="2000" b="1" u="sng" dirty="0" err="1" smtClean="0"/>
              <a:t>lekari</a:t>
            </a:r>
            <a:r>
              <a:rPr lang="en-US" sz="2000" dirty="0" smtClean="0"/>
              <a:t> </a:t>
            </a:r>
            <a:r>
              <a:rPr lang="en-US" sz="2000" dirty="0" err="1" smtClean="0"/>
              <a:t>koji</a:t>
            </a:r>
            <a:r>
              <a:rPr lang="en-US" sz="2000" dirty="0" smtClean="0"/>
              <a:t> </a:t>
            </a:r>
            <a:r>
              <a:rPr lang="en-US" sz="2000" dirty="0" err="1" smtClean="0"/>
              <a:t>redovno</a:t>
            </a:r>
            <a:r>
              <a:rPr lang="en-US" sz="2000" dirty="0" smtClean="0"/>
              <a:t> </a:t>
            </a:r>
            <a:r>
              <a:rPr lang="en-US" sz="2000" dirty="0" err="1" smtClean="0"/>
              <a:t>rade</a:t>
            </a:r>
            <a:r>
              <a:rPr lang="en-US" sz="2000" dirty="0" smtClean="0"/>
              <a:t> pa </a:t>
            </a:r>
            <a:r>
              <a:rPr lang="en-US" sz="2000" dirty="0" err="1" smtClean="0"/>
              <a:t>kada</a:t>
            </a:r>
            <a:r>
              <a:rPr lang="en-US" sz="2000" dirty="0" smtClean="0"/>
              <a:t> </a:t>
            </a:r>
            <a:r>
              <a:rPr lang="en-US" sz="2000" dirty="0" err="1" smtClean="0"/>
              <a:t>treba</a:t>
            </a:r>
            <a:r>
              <a:rPr lang="en-US" sz="2000" dirty="0" smtClean="0"/>
              <a:t> </a:t>
            </a:r>
            <a:r>
              <a:rPr lang="en-US" sz="2000" dirty="0" err="1" smtClean="0"/>
              <a:t>napuštaju</a:t>
            </a:r>
            <a:r>
              <a:rPr lang="en-US" sz="2000" dirty="0" smtClean="0"/>
              <a:t> </a:t>
            </a:r>
            <a:r>
              <a:rPr lang="en-US" sz="2000" dirty="0" err="1" smtClean="0"/>
              <a:t>ordinaciju</a:t>
            </a:r>
            <a:r>
              <a:rPr lang="en-US" sz="2000" dirty="0" smtClean="0"/>
              <a:t> </a:t>
            </a:r>
            <a:r>
              <a:rPr lang="en-US" sz="2000" dirty="0" err="1" smtClean="0"/>
              <a:t>i</a:t>
            </a:r>
            <a:r>
              <a:rPr lang="en-US" sz="2000" dirty="0" smtClean="0"/>
              <a:t> </a:t>
            </a:r>
            <a:r>
              <a:rPr lang="en-US" sz="2000" dirty="0" err="1" smtClean="0"/>
              <a:t>pacijente</a:t>
            </a:r>
            <a:r>
              <a:rPr lang="en-US" sz="2000" dirty="0" smtClean="0"/>
              <a:t> </a:t>
            </a:r>
            <a:r>
              <a:rPr lang="en-US" sz="2000" dirty="0" err="1" smtClean="0"/>
              <a:t>i</a:t>
            </a:r>
            <a:r>
              <a:rPr lang="en-US" sz="2000" dirty="0" smtClean="0"/>
              <a:t> </a:t>
            </a:r>
            <a:r>
              <a:rPr lang="en-US" sz="2000" dirty="0" err="1" smtClean="0"/>
              <a:t>idu</a:t>
            </a:r>
            <a:r>
              <a:rPr lang="en-US" sz="2000" dirty="0" smtClean="0"/>
              <a:t> </a:t>
            </a:r>
            <a:r>
              <a:rPr lang="en-US" sz="2000" dirty="0" err="1" smtClean="0"/>
              <a:t>na</a:t>
            </a:r>
            <a:r>
              <a:rPr lang="en-US" sz="2000" dirty="0" smtClean="0"/>
              <a:t>  </a:t>
            </a:r>
            <a:r>
              <a:rPr lang="en-US" sz="2000" dirty="0" err="1" smtClean="0"/>
              <a:t>teren</a:t>
            </a:r>
            <a:r>
              <a:rPr lang="en-US" sz="2000" dirty="0" smtClean="0"/>
              <a:t> a </a:t>
            </a:r>
            <a:r>
              <a:rPr lang="en-US" sz="2000" dirty="0" err="1" smtClean="0"/>
              <a:t>pacijenti</a:t>
            </a:r>
            <a:r>
              <a:rPr lang="en-US" sz="2000" dirty="0" smtClean="0"/>
              <a:t> </a:t>
            </a:r>
            <a:r>
              <a:rPr lang="en-US" sz="2000" dirty="0" err="1" smtClean="0"/>
              <a:t>čekaju</a:t>
            </a:r>
            <a:r>
              <a:rPr lang="en-US" sz="2000" dirty="0" smtClean="0"/>
              <a:t>, </a:t>
            </a:r>
            <a:r>
              <a:rPr lang="en-US" sz="2000" dirty="0" err="1" smtClean="0"/>
              <a:t>nisu</a:t>
            </a:r>
            <a:r>
              <a:rPr lang="en-US" sz="2000" dirty="0" smtClean="0"/>
              <a:t> </a:t>
            </a:r>
            <a:r>
              <a:rPr lang="en-US" sz="2000" dirty="0" err="1" smtClean="0"/>
              <a:t>najadekvatnije</a:t>
            </a:r>
            <a:r>
              <a:rPr lang="en-US" sz="2000" dirty="0" smtClean="0"/>
              <a:t> </a:t>
            </a:r>
            <a:r>
              <a:rPr lang="en-US" sz="2000" dirty="0" err="1" smtClean="0"/>
              <a:t>obučeni</a:t>
            </a:r>
            <a:r>
              <a:rPr lang="en-US" sz="2000" dirty="0" smtClean="0"/>
              <a:t>, </a:t>
            </a:r>
            <a:r>
              <a:rPr lang="en-US" sz="2000" dirty="0" err="1" smtClean="0"/>
              <a:t>opremljeni</a:t>
            </a:r>
            <a:r>
              <a:rPr lang="en-US" sz="2000" dirty="0" smtClean="0"/>
              <a:t> </a:t>
            </a:r>
            <a:r>
              <a:rPr lang="en-US" sz="2000" dirty="0" err="1" smtClean="0"/>
              <a:t>niti</a:t>
            </a:r>
            <a:r>
              <a:rPr lang="en-US" sz="2000" dirty="0" smtClean="0"/>
              <a:t> </a:t>
            </a:r>
            <a:r>
              <a:rPr lang="en-US" sz="2000" dirty="0" err="1" smtClean="0"/>
              <a:t>rutinski</a:t>
            </a:r>
            <a:r>
              <a:rPr lang="en-US" sz="2000" dirty="0" smtClean="0"/>
              <a:t> </a:t>
            </a:r>
            <a:r>
              <a:rPr lang="en-US" sz="2000" dirty="0" err="1" smtClean="0"/>
              <a:t>naviknuti</a:t>
            </a:r>
            <a:r>
              <a:rPr lang="en-US" sz="2000" dirty="0" smtClean="0"/>
              <a:t> </a:t>
            </a:r>
            <a:r>
              <a:rPr lang="en-US" sz="2000" dirty="0" err="1" smtClean="0"/>
              <a:t>da</a:t>
            </a:r>
            <a:r>
              <a:rPr lang="en-US" sz="2000" dirty="0" smtClean="0"/>
              <a:t> </a:t>
            </a:r>
            <a:r>
              <a:rPr lang="en-US" sz="2000" dirty="0" err="1" smtClean="0"/>
              <a:t>zbrinjavaju</a:t>
            </a:r>
            <a:r>
              <a:rPr lang="en-US" sz="2000" dirty="0" smtClean="0"/>
              <a:t> </a:t>
            </a:r>
            <a:r>
              <a:rPr lang="en-US" sz="2000" dirty="0" err="1" smtClean="0"/>
              <a:t>urgentna</a:t>
            </a:r>
            <a:r>
              <a:rPr lang="en-US" sz="2000" dirty="0" smtClean="0"/>
              <a:t> </a:t>
            </a:r>
            <a:r>
              <a:rPr lang="en-US" sz="2000" dirty="0" err="1" smtClean="0"/>
              <a:t>stanja</a:t>
            </a:r>
            <a:endParaRPr lang="sr-Latn-RS" sz="2000" dirty="0" smtClean="0"/>
          </a:p>
          <a:p>
            <a:endParaRPr lang="sr-Latn-RS" sz="2000" dirty="0" smtClean="0"/>
          </a:p>
          <a:p>
            <a:r>
              <a:rPr lang="sr-Latn-RS" sz="2000" u="sng" dirty="0" smtClean="0"/>
              <a:t>Sa druge strane,  </a:t>
            </a:r>
            <a:r>
              <a:rPr lang="sr-Latn-RS" sz="2000" b="1" u="sng" dirty="0" smtClean="0"/>
              <a:t>propisima je uredjeno da se u opštinama  sa </a:t>
            </a:r>
            <a:r>
              <a:rPr lang="en-US" sz="2000" b="1" u="sng" dirty="0" err="1" smtClean="0"/>
              <a:t>preko</a:t>
            </a:r>
            <a:r>
              <a:rPr lang="en-US" sz="2000" b="1" u="sng" dirty="0" smtClean="0"/>
              <a:t> 25.000 </a:t>
            </a:r>
            <a:r>
              <a:rPr lang="en-US" sz="2000" b="1" u="sng" dirty="0" err="1" smtClean="0"/>
              <a:t>stanovnika</a:t>
            </a:r>
            <a:r>
              <a:rPr lang="en-US" sz="2000" b="1" u="sng" dirty="0" smtClean="0"/>
              <a:t> </a:t>
            </a:r>
            <a:r>
              <a:rPr lang="en-US" sz="2000" b="1" u="sng" dirty="0" err="1" smtClean="0"/>
              <a:t>može</a:t>
            </a:r>
            <a:r>
              <a:rPr lang="sr-Latn-RS" sz="2000" b="1" u="sng" dirty="0" smtClean="0"/>
              <a:t> organizovati HMP</a:t>
            </a:r>
            <a:r>
              <a:rPr lang="sr-Latn-RS" sz="2000" dirty="0" smtClean="0"/>
              <a:t>, </a:t>
            </a:r>
            <a:r>
              <a:rPr lang="en-US" sz="2000" dirty="0" smtClean="0"/>
              <a:t>pa </a:t>
            </a:r>
            <a:r>
              <a:rPr lang="en-US" sz="2000" dirty="0" err="1" smtClean="0"/>
              <a:t>zato</a:t>
            </a:r>
            <a:r>
              <a:rPr lang="en-US" sz="2000" dirty="0" smtClean="0"/>
              <a:t> </a:t>
            </a:r>
            <a:r>
              <a:rPr lang="en-US" sz="2000" dirty="0" err="1" smtClean="0"/>
              <a:t>čak</a:t>
            </a:r>
            <a:r>
              <a:rPr lang="en-US" sz="2000" dirty="0" smtClean="0"/>
              <a:t>  u </a:t>
            </a:r>
            <a:r>
              <a:rPr lang="en-US" sz="2000" dirty="0" err="1" smtClean="0"/>
              <a:t>nekim</a:t>
            </a:r>
            <a:r>
              <a:rPr lang="en-US" sz="2000" dirty="0" smtClean="0"/>
              <a:t> </a:t>
            </a:r>
            <a:r>
              <a:rPr lang="en-US" sz="2000" dirty="0" err="1" smtClean="0"/>
              <a:t>opštinama</a:t>
            </a:r>
            <a:r>
              <a:rPr lang="en-US" sz="2000" dirty="0" smtClean="0"/>
              <a:t> </a:t>
            </a:r>
            <a:r>
              <a:rPr lang="en-US" sz="2000" dirty="0" err="1" smtClean="0"/>
              <a:t>sa</a:t>
            </a:r>
            <a:r>
              <a:rPr lang="en-US" sz="2000" dirty="0" smtClean="0"/>
              <a:t> </a:t>
            </a:r>
            <a:r>
              <a:rPr lang="en-US" sz="2000" dirty="0" err="1" smtClean="0"/>
              <a:t>preko</a:t>
            </a:r>
            <a:r>
              <a:rPr lang="en-US" sz="2000" dirty="0" smtClean="0"/>
              <a:t> 25.000 </a:t>
            </a:r>
            <a:r>
              <a:rPr lang="en-US" sz="2000" dirty="0" err="1" smtClean="0"/>
              <a:t>stanovnika</a:t>
            </a:r>
            <a:r>
              <a:rPr lang="en-US" sz="2000" dirty="0" smtClean="0"/>
              <a:t> </a:t>
            </a:r>
            <a:r>
              <a:rPr lang="en-US" sz="2000" dirty="0" err="1" smtClean="0"/>
              <a:t>nema</a:t>
            </a:r>
            <a:r>
              <a:rPr lang="en-US" sz="2000" dirty="0" smtClean="0"/>
              <a:t> </a:t>
            </a:r>
            <a:r>
              <a:rPr lang="en-US" sz="2000" dirty="0" err="1" smtClean="0"/>
              <a:t>organizovane</a:t>
            </a:r>
            <a:r>
              <a:rPr lang="en-US" sz="2000" dirty="0" smtClean="0"/>
              <a:t> HMP </a:t>
            </a:r>
            <a:r>
              <a:rPr lang="en-US" sz="2000" dirty="0" err="1" smtClean="0"/>
              <a:t>jer</a:t>
            </a:r>
            <a:r>
              <a:rPr lang="en-US" sz="2000" dirty="0" smtClean="0"/>
              <a:t> </a:t>
            </a:r>
            <a:r>
              <a:rPr lang="sr-Latn-RS" sz="2000" dirty="0" smtClean="0"/>
              <a:t>menadžmet zdravstvenih ustanova  često tumači </a:t>
            </a:r>
            <a:r>
              <a:rPr lang="en-US" sz="2000" dirty="0" smtClean="0"/>
              <a:t>“</a:t>
            </a:r>
            <a:r>
              <a:rPr lang="en-US" sz="2000" dirty="0" err="1" smtClean="0"/>
              <a:t>može</a:t>
            </a:r>
            <a:r>
              <a:rPr lang="en-US" sz="2000" dirty="0" smtClean="0"/>
              <a:t> se” a ne “</a:t>
            </a:r>
            <a:r>
              <a:rPr lang="en-US" sz="2000" dirty="0" err="1" smtClean="0"/>
              <a:t>mora</a:t>
            </a:r>
            <a:r>
              <a:rPr lang="en-US" sz="2000" dirty="0" smtClean="0"/>
              <a:t> se”.</a:t>
            </a:r>
            <a:endParaRPr lang="sr-Latn-RS" sz="2000" dirty="0" smtClean="0"/>
          </a:p>
          <a:p>
            <a:endParaRPr lang="sr-Latn-RS" sz="1800" dirty="0" smtClean="0">
              <a:solidFill>
                <a:srgbClr val="443329"/>
              </a:solidFill>
            </a:endParaRPr>
          </a:p>
          <a:p>
            <a:pPr algn="just">
              <a:buFont typeface="Arial" charset="0"/>
              <a:buChar char="•"/>
            </a:pPr>
            <a:endParaRPr lang="en-US" sz="1800" dirty="0" smtClean="0">
              <a:solidFill>
                <a:srgbClr val="44332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476672"/>
            <a:ext cx="7594104" cy="1150367"/>
          </a:xfrm>
        </p:spPr>
        <p:txBody>
          <a:bodyPr>
            <a:normAutofit/>
          </a:bodyPr>
          <a:lstStyle/>
          <a:p>
            <a:pPr marL="541782" indent="-514350"/>
            <a:r>
              <a:rPr lang="sr-Latn-RS" sz="3200" dirty="0" smtClean="0">
                <a:solidFill>
                  <a:srgbClr val="443329"/>
                </a:solidFill>
              </a:rPr>
              <a:t>Problemi hitne mediciske službe</a:t>
            </a:r>
          </a:p>
        </p:txBody>
      </p:sp>
      <p:sp>
        <p:nvSpPr>
          <p:cNvPr id="3" name="Subtitle 2"/>
          <p:cNvSpPr>
            <a:spLocks noGrp="1"/>
          </p:cNvSpPr>
          <p:nvPr>
            <p:ph type="subTitle" idx="1"/>
          </p:nvPr>
        </p:nvSpPr>
        <p:spPr>
          <a:xfrm>
            <a:off x="1115616" y="1844824"/>
            <a:ext cx="7738120" cy="4608512"/>
          </a:xfrm>
        </p:spPr>
        <p:txBody>
          <a:bodyPr>
            <a:noAutofit/>
          </a:bodyPr>
          <a:lstStyle/>
          <a:p>
            <a:endParaRPr lang="sr-Latn-RS" sz="1800" dirty="0" smtClean="0">
              <a:solidFill>
                <a:srgbClr val="443329"/>
              </a:solidFill>
            </a:endParaRPr>
          </a:p>
          <a:p>
            <a:r>
              <a:rPr lang="sr-Latn-CS" sz="2400" dirty="0" smtClean="0"/>
              <a:t>- Neadekvatna medicinska dokumentacija koja se koristi: npr. formular - Obrazac za stacionarno lečenje - u kojem nema mesta da se upišu osnovni anamnestički podaci i vitalni parametri, data terapija.</a:t>
            </a:r>
          </a:p>
          <a:p>
            <a:endParaRPr lang="sr-Latn-CS" sz="2400" dirty="0" smtClean="0"/>
          </a:p>
          <a:p>
            <a:r>
              <a:rPr lang="sr-Latn-CS" sz="2400" dirty="0" smtClean="0"/>
              <a:t> U formularu nije predviđeno obavezno pisanje vremena kada se vršio pregled što je veoma bitno kod zbrinjavanja urgentnih stanja naročito kada dođe do sudsko-medicinskog veštačenja</a:t>
            </a:r>
            <a:endParaRPr lang="sr-Latn-RS" sz="2400" dirty="0" smtClean="0">
              <a:solidFill>
                <a:srgbClr val="443329"/>
              </a:solidFill>
            </a:endParaRPr>
          </a:p>
          <a:p>
            <a:pPr algn="just">
              <a:buFont typeface="Arial" charset="0"/>
              <a:buChar char="•"/>
            </a:pPr>
            <a:endParaRPr lang="en-US" sz="1800" dirty="0" smtClean="0">
              <a:solidFill>
                <a:srgbClr val="44332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476672"/>
            <a:ext cx="7594104" cy="1150367"/>
          </a:xfrm>
        </p:spPr>
        <p:txBody>
          <a:bodyPr>
            <a:normAutofit fontScale="90000"/>
          </a:bodyPr>
          <a:lstStyle/>
          <a:p>
            <a:pPr eaLnBrk="1" fontAlgn="auto" hangingPunct="1">
              <a:spcAft>
                <a:spcPts val="0"/>
              </a:spcAft>
              <a:defRPr/>
            </a:pPr>
            <a:r>
              <a:rPr lang="sr-Latn-RS" dirty="0" smtClean="0"/>
              <a:t>Zdravstveni sitem Srbije – neka aktuelna pitanja</a:t>
            </a:r>
            <a:endParaRPr lang="en-US" dirty="0"/>
          </a:p>
        </p:txBody>
      </p:sp>
      <p:sp>
        <p:nvSpPr>
          <p:cNvPr id="3" name="Subtitle 2"/>
          <p:cNvSpPr>
            <a:spLocks noGrp="1"/>
          </p:cNvSpPr>
          <p:nvPr>
            <p:ph type="subTitle" idx="1"/>
          </p:nvPr>
        </p:nvSpPr>
        <p:spPr>
          <a:xfrm>
            <a:off x="1115616" y="1773238"/>
            <a:ext cx="7737872" cy="4608512"/>
          </a:xfrm>
        </p:spPr>
        <p:txBody>
          <a:bodyPr>
            <a:normAutofit/>
          </a:bodyPr>
          <a:lstStyle/>
          <a:p>
            <a:pPr algn="just"/>
            <a:r>
              <a:rPr lang="sr-Latn-RS" dirty="0" smtClean="0">
                <a:solidFill>
                  <a:srgbClr val="443329"/>
                </a:solidFill>
              </a:rPr>
              <a:t>Temama u oblasti medicinskog i zdravstvenog prava u Srbiji  aktuelnost daju:</a:t>
            </a:r>
          </a:p>
          <a:p>
            <a:pPr algn="just"/>
            <a:endParaRPr lang="sr-Latn-RS" dirty="0" smtClean="0">
              <a:solidFill>
                <a:srgbClr val="443329"/>
              </a:solidFill>
            </a:endParaRPr>
          </a:p>
          <a:p>
            <a:pPr algn="just">
              <a:buFontTx/>
              <a:buChar char="-"/>
            </a:pPr>
            <a:r>
              <a:rPr lang="en-US" dirty="0" smtClean="0">
                <a:solidFill>
                  <a:srgbClr val="443329"/>
                </a:solidFill>
              </a:rPr>
              <a:t>F</a:t>
            </a:r>
            <a:r>
              <a:rPr lang="sr-Latn-RS" dirty="0" smtClean="0">
                <a:solidFill>
                  <a:srgbClr val="443329"/>
                </a:solidFill>
              </a:rPr>
              <a:t>inansijske prepreke</a:t>
            </a:r>
          </a:p>
          <a:p>
            <a:pPr algn="just">
              <a:buFontTx/>
              <a:buChar char="-"/>
            </a:pPr>
            <a:r>
              <a:rPr lang="sr-Latn-RS" dirty="0" smtClean="0">
                <a:solidFill>
                  <a:srgbClr val="443329"/>
                </a:solidFill>
              </a:rPr>
              <a:t>Nedovoljna pravna uređenost</a:t>
            </a:r>
          </a:p>
          <a:p>
            <a:pPr algn="just">
              <a:buFontTx/>
              <a:buChar char="-"/>
            </a:pPr>
            <a:r>
              <a:rPr lang="sr-Latn-RS" dirty="0" smtClean="0">
                <a:solidFill>
                  <a:srgbClr val="443329"/>
                </a:solidFill>
              </a:rPr>
              <a:t>Organizaciona neusaglašenost</a:t>
            </a:r>
          </a:p>
          <a:p>
            <a:pPr algn="just">
              <a:buFont typeface="Arial" charset="0"/>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rmAutofit/>
          </a:bodyPr>
          <a:lstStyle/>
          <a:p>
            <a:pPr marL="541782" indent="-514350"/>
            <a:r>
              <a:rPr lang="sr-Latn-RS" sz="4000" dirty="0" smtClean="0">
                <a:solidFill>
                  <a:srgbClr val="443329"/>
                </a:solidFill>
              </a:rPr>
              <a:t>Problemi hitne mediciske službe</a:t>
            </a:r>
          </a:p>
        </p:txBody>
      </p:sp>
      <p:sp>
        <p:nvSpPr>
          <p:cNvPr id="3" name="Subtitle 2"/>
          <p:cNvSpPr>
            <a:spLocks noGrp="1"/>
          </p:cNvSpPr>
          <p:nvPr>
            <p:ph type="subTitle" idx="1"/>
          </p:nvPr>
        </p:nvSpPr>
        <p:spPr>
          <a:xfrm>
            <a:off x="1043608" y="1773238"/>
            <a:ext cx="7809880" cy="4608512"/>
          </a:xfrm>
        </p:spPr>
        <p:txBody>
          <a:bodyPr>
            <a:normAutofit/>
          </a:bodyPr>
          <a:lstStyle/>
          <a:p>
            <a:pPr algn="just">
              <a:buFontTx/>
              <a:buChar char="-"/>
            </a:pPr>
            <a:r>
              <a:rPr lang="sr-Latn-RS" dirty="0" smtClean="0"/>
              <a:t>Uredba o planu mreže zdravstvenih ustanova, član 32: </a:t>
            </a:r>
            <a:r>
              <a:rPr lang="en-US" dirty="0" smtClean="0"/>
              <a:t>“U </a:t>
            </a:r>
            <a:r>
              <a:rPr lang="en-US" dirty="0" err="1" smtClean="0"/>
              <a:t>postupku</a:t>
            </a:r>
            <a:r>
              <a:rPr lang="en-US" dirty="0" smtClean="0"/>
              <a:t> </a:t>
            </a:r>
            <a:r>
              <a:rPr lang="en-US" dirty="0" err="1" smtClean="0"/>
              <a:t>zbrinjavanja</a:t>
            </a:r>
            <a:r>
              <a:rPr lang="en-US" dirty="0" smtClean="0"/>
              <a:t> </a:t>
            </a:r>
            <a:r>
              <a:rPr lang="en-US" dirty="0" err="1" smtClean="0"/>
              <a:t>hitnih</a:t>
            </a:r>
            <a:r>
              <a:rPr lang="en-US" dirty="0" smtClean="0"/>
              <a:t> </a:t>
            </a:r>
            <a:r>
              <a:rPr lang="en-US" dirty="0" err="1" smtClean="0"/>
              <a:t>stanja</a:t>
            </a:r>
            <a:r>
              <a:rPr lang="en-US" dirty="0" smtClean="0"/>
              <a:t> </a:t>
            </a:r>
            <a:r>
              <a:rPr lang="en-US" dirty="0" err="1" smtClean="0"/>
              <a:t>i</a:t>
            </a:r>
            <a:r>
              <a:rPr lang="en-US" dirty="0" smtClean="0"/>
              <a:t> </a:t>
            </a:r>
            <a:r>
              <a:rPr lang="en-US" dirty="0" err="1" smtClean="0"/>
              <a:t>oboljenja</a:t>
            </a:r>
            <a:r>
              <a:rPr lang="en-US" dirty="0" smtClean="0"/>
              <a:t> </a:t>
            </a:r>
            <a:r>
              <a:rPr lang="en-US" dirty="0" err="1" smtClean="0"/>
              <a:t>primenjuju</a:t>
            </a:r>
            <a:r>
              <a:rPr lang="en-US" dirty="0" smtClean="0"/>
              <a:t> se </a:t>
            </a:r>
            <a:r>
              <a:rPr lang="en-US" dirty="0" err="1" smtClean="0"/>
              <a:t>načela</a:t>
            </a:r>
            <a:r>
              <a:rPr lang="en-US" dirty="0" smtClean="0"/>
              <a:t> </a:t>
            </a:r>
            <a:r>
              <a:rPr lang="en-US" dirty="0" err="1" smtClean="0"/>
              <a:t>i</a:t>
            </a:r>
            <a:r>
              <a:rPr lang="en-US" dirty="0" smtClean="0"/>
              <a:t> </a:t>
            </a:r>
            <a:r>
              <a:rPr lang="en-US" u="sng" dirty="0" err="1" smtClean="0"/>
              <a:t>metodi</a:t>
            </a:r>
            <a:r>
              <a:rPr lang="en-US" u="sng" dirty="0" smtClean="0"/>
              <a:t> </a:t>
            </a:r>
            <a:r>
              <a:rPr lang="en-US" u="sng" dirty="0" err="1" smtClean="0"/>
              <a:t>urgentne</a:t>
            </a:r>
            <a:r>
              <a:rPr lang="en-US" u="sng" dirty="0" smtClean="0"/>
              <a:t> medicine.” </a:t>
            </a:r>
            <a:endParaRPr lang="sr-Latn-RS" u="sng" dirty="0" smtClean="0"/>
          </a:p>
          <a:p>
            <a:pPr algn="just"/>
            <a:endParaRPr lang="sr-Latn-RS" u="sng" dirty="0" smtClean="0"/>
          </a:p>
          <a:p>
            <a:pPr algn="just">
              <a:buFontTx/>
              <a:buChar char="-"/>
            </a:pPr>
            <a:r>
              <a:rPr lang="sr-Latn-RS" dirty="0" smtClean="0"/>
              <a:t>U </a:t>
            </a:r>
            <a:r>
              <a:rPr lang="en-US" dirty="0" err="1" smtClean="0"/>
              <a:t>svakodnevnoj</a:t>
            </a:r>
            <a:r>
              <a:rPr lang="en-US" dirty="0" smtClean="0"/>
              <a:t> </a:t>
            </a:r>
            <a:r>
              <a:rPr lang="en-US" dirty="0" err="1" smtClean="0"/>
              <a:t>praksi</a:t>
            </a:r>
            <a:r>
              <a:rPr lang="en-US" dirty="0" smtClean="0"/>
              <a:t> se </a:t>
            </a:r>
            <a:r>
              <a:rPr lang="en-US" dirty="0" err="1" smtClean="0"/>
              <a:t>radi</a:t>
            </a:r>
            <a:r>
              <a:rPr lang="en-US" dirty="0" smtClean="0"/>
              <a:t> </a:t>
            </a:r>
            <a:r>
              <a:rPr lang="en-US" dirty="0" err="1" smtClean="0"/>
              <a:t>bez</a:t>
            </a:r>
            <a:r>
              <a:rPr lang="en-US" dirty="0" smtClean="0"/>
              <a:t> </a:t>
            </a:r>
            <a:r>
              <a:rPr lang="en-US" dirty="0" err="1" smtClean="0"/>
              <a:t>napisanih</a:t>
            </a:r>
            <a:r>
              <a:rPr lang="en-US" dirty="0" smtClean="0"/>
              <a:t> </a:t>
            </a:r>
            <a:r>
              <a:rPr lang="en-US" dirty="0" err="1" smtClean="0"/>
              <a:t>protokola</a:t>
            </a:r>
            <a:r>
              <a:rPr lang="en-US" dirty="0" smtClean="0"/>
              <a:t> </a:t>
            </a:r>
            <a:r>
              <a:rPr lang="en-US" dirty="0" err="1" smtClean="0"/>
              <a:t>za</a:t>
            </a:r>
            <a:r>
              <a:rPr lang="en-US" dirty="0" smtClean="0"/>
              <a:t> </a:t>
            </a:r>
            <a:r>
              <a:rPr lang="en-US" dirty="0" err="1" smtClean="0"/>
              <a:t>pojedina</a:t>
            </a:r>
            <a:r>
              <a:rPr lang="en-US" dirty="0" smtClean="0"/>
              <a:t> </a:t>
            </a:r>
            <a:r>
              <a:rPr lang="en-US" dirty="0" err="1" smtClean="0"/>
              <a:t>stanja</a:t>
            </a:r>
            <a:r>
              <a:rPr lang="en-US" dirty="0" smtClean="0"/>
              <a:t> </a:t>
            </a:r>
            <a:r>
              <a:rPr lang="en-US" dirty="0" err="1" smtClean="0"/>
              <a:t>što</a:t>
            </a:r>
            <a:r>
              <a:rPr lang="en-US" dirty="0" smtClean="0"/>
              <a:t> je </a:t>
            </a:r>
            <a:r>
              <a:rPr lang="en-US" dirty="0" err="1" smtClean="0"/>
              <a:t>veliki</a:t>
            </a:r>
            <a:r>
              <a:rPr lang="en-US" dirty="0" smtClean="0"/>
              <a:t> problem u </a:t>
            </a:r>
            <a:r>
              <a:rPr lang="en-US" dirty="0" err="1" smtClean="0"/>
              <a:t>radu</a:t>
            </a:r>
            <a:r>
              <a:rPr lang="sr-Latn-RS" dirty="0" smtClean="0"/>
              <a:t>,</a:t>
            </a:r>
            <a:r>
              <a:rPr lang="en-US" dirty="0" smtClean="0"/>
              <a:t> </a:t>
            </a:r>
            <a:r>
              <a:rPr lang="en-US" dirty="0" err="1" smtClean="0"/>
              <a:t>ali</a:t>
            </a:r>
            <a:r>
              <a:rPr lang="en-US" dirty="0" smtClean="0"/>
              <a:t> </a:t>
            </a:r>
            <a:r>
              <a:rPr lang="en-US" dirty="0" err="1" smtClean="0"/>
              <a:t>i</a:t>
            </a:r>
            <a:r>
              <a:rPr lang="en-US" dirty="0" smtClean="0"/>
              <a:t> </a:t>
            </a:r>
            <a:r>
              <a:rPr lang="en-US" dirty="0" err="1" smtClean="0"/>
              <a:t>prilikom</a:t>
            </a:r>
            <a:r>
              <a:rPr lang="en-US" dirty="0" smtClean="0"/>
              <a:t> </a:t>
            </a:r>
            <a:r>
              <a:rPr lang="en-US" dirty="0" err="1" smtClean="0"/>
              <a:t>sudsko-medicinskog</a:t>
            </a:r>
            <a:r>
              <a:rPr lang="en-US" dirty="0" smtClean="0"/>
              <a:t> </a:t>
            </a:r>
            <a:r>
              <a:rPr lang="en-US" dirty="0" err="1" smtClean="0"/>
              <a:t>veštačenja</a:t>
            </a:r>
            <a:r>
              <a:rPr lang="en-US" dirty="0" smtClean="0"/>
              <a:t> </a:t>
            </a:r>
            <a:r>
              <a:rPr lang="en-US" dirty="0" err="1" smtClean="0"/>
              <a:t>šta</a:t>
            </a:r>
            <a:r>
              <a:rPr lang="en-US" dirty="0" smtClean="0"/>
              <a:t> je </a:t>
            </a:r>
            <a:r>
              <a:rPr lang="en-US" dirty="0" err="1" smtClean="0"/>
              <a:t>trebalo</a:t>
            </a:r>
            <a:r>
              <a:rPr lang="en-US" dirty="0" smtClean="0"/>
              <a:t> a </a:t>
            </a:r>
            <a:r>
              <a:rPr lang="en-US" dirty="0" err="1" smtClean="0"/>
              <a:t>šta</a:t>
            </a:r>
            <a:r>
              <a:rPr lang="en-US" dirty="0" smtClean="0"/>
              <a:t> ne </a:t>
            </a:r>
            <a:r>
              <a:rPr lang="en-US" dirty="0" err="1" smtClean="0"/>
              <a:t>uraditi</a:t>
            </a:r>
            <a:r>
              <a:rPr lang="en-US" dirty="0" smtClean="0"/>
              <a:t>.</a:t>
            </a:r>
            <a:endParaRPr lang="sr-Latn-RS" dirty="0" smtClean="0"/>
          </a:p>
          <a:p>
            <a:pPr algn="just">
              <a:buFontTx/>
              <a:buChar char="-"/>
            </a:pPr>
            <a:endParaRPr lang="sr-Latn-RS" dirty="0" smtClean="0"/>
          </a:p>
          <a:p>
            <a:pPr algn="just">
              <a:buFontTx/>
              <a:buChar char="-"/>
            </a:pPr>
            <a:endParaRPr lang="sr-Latn-RS" dirty="0" smtClean="0">
              <a:solidFill>
                <a:srgbClr val="443329"/>
              </a:solidFill>
            </a:endParaRPr>
          </a:p>
          <a:p>
            <a:pPr algn="just">
              <a:buFont typeface="Arial" charset="0"/>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Autofit/>
          </a:bodyPr>
          <a:lstStyle/>
          <a:p>
            <a:pPr marL="541782" indent="-514350"/>
            <a:r>
              <a:rPr lang="sr-Latn-RS" sz="3600" dirty="0" smtClean="0">
                <a:solidFill>
                  <a:srgbClr val="443329"/>
                </a:solidFill>
              </a:rPr>
              <a:t>Transplantacija organa – pravno preuređenje kadaveričnog davalaštva</a:t>
            </a:r>
          </a:p>
        </p:txBody>
      </p:sp>
      <p:sp>
        <p:nvSpPr>
          <p:cNvPr id="3" name="Subtitle 2"/>
          <p:cNvSpPr>
            <a:spLocks noGrp="1"/>
          </p:cNvSpPr>
          <p:nvPr>
            <p:ph type="subTitle" idx="1"/>
          </p:nvPr>
        </p:nvSpPr>
        <p:spPr>
          <a:xfrm>
            <a:off x="1115616" y="1773238"/>
            <a:ext cx="7737872" cy="4608512"/>
          </a:xfrm>
        </p:spPr>
        <p:txBody>
          <a:bodyPr>
            <a:normAutofit/>
          </a:bodyPr>
          <a:lstStyle/>
          <a:p>
            <a:pPr marL="609600" indent="-609600"/>
            <a:endParaRPr lang="sr-Latn-CS" sz="2000" dirty="0" smtClean="0"/>
          </a:p>
          <a:p>
            <a:pPr marL="609600" indent="-609600">
              <a:buFont typeface="Wingdings" pitchFamily="2" charset="2"/>
              <a:buChar char="Ø"/>
            </a:pPr>
            <a:r>
              <a:rPr lang="sr-Latn-CS" sz="2000" dirty="0" smtClean="0"/>
              <a:t>Zakon o transplantaciji organa – 2009.godine</a:t>
            </a:r>
            <a:endParaRPr lang="sr-Latn-CS" sz="2000" dirty="0" smtClean="0"/>
          </a:p>
          <a:p>
            <a:pPr marL="609600" indent="-609600"/>
            <a:endParaRPr lang="sr-Latn-CS" sz="2000" dirty="0" smtClean="0"/>
          </a:p>
          <a:p>
            <a:pPr marL="609600" indent="-609600">
              <a:buFont typeface="Wingdings" pitchFamily="2" charset="2"/>
              <a:buChar char="Ø"/>
            </a:pPr>
            <a:r>
              <a:rPr lang="sr-Latn-CS" sz="2000" dirty="0" smtClean="0"/>
              <a:t>Pristanak umrlog lica – “</a:t>
            </a:r>
            <a:r>
              <a:rPr lang="sr-Latn-CS" sz="2000" b="1" dirty="0" smtClean="0"/>
              <a:t>mešovit sistem”</a:t>
            </a:r>
            <a:r>
              <a:rPr lang="sr-Latn-CS" sz="2000" dirty="0" smtClean="0"/>
              <a:t>:</a:t>
            </a:r>
          </a:p>
          <a:p>
            <a:pPr marL="609600" indent="-609600"/>
            <a:endParaRPr lang="sr-Latn-CS" sz="2000" dirty="0" smtClean="0"/>
          </a:p>
          <a:p>
            <a:pPr marL="609600" indent="-609600">
              <a:buFont typeface="+mj-lt"/>
              <a:buAutoNum type="arabicPeriod"/>
            </a:pPr>
            <a:r>
              <a:rPr lang="sr-Latn-CS" sz="2000" dirty="0" smtClean="0"/>
              <a:t>Pismeni pristanak za uzimanje organa (čl.50)</a:t>
            </a:r>
          </a:p>
          <a:p>
            <a:pPr marL="609600" indent="-609600">
              <a:buFont typeface="+mj-lt"/>
              <a:buAutoNum type="arabicPeriod"/>
            </a:pPr>
            <a:r>
              <a:rPr lang="sr-Latn-CS" sz="2000" dirty="0" smtClean="0"/>
              <a:t>Izričita zabrana uzimanja organa (čl.53)</a:t>
            </a:r>
          </a:p>
          <a:p>
            <a:pPr marL="609600" indent="-609600">
              <a:buFont typeface="+mj-lt"/>
              <a:buAutoNum type="arabicPeriod"/>
            </a:pPr>
            <a:r>
              <a:rPr lang="sr-Latn-CS" sz="2000" dirty="0" smtClean="0"/>
              <a:t>Uzimanje organa od umrlog lica koje nije dalo pismeni pristanak je moguće ako su članovi porodice umrlog  ili drugo dostupno blisko lice (kada članovi porodice nisu dostupni) dali pismenu salgasnost (čl.55)</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2"/>
            <a:ext cx="7810128" cy="1150367"/>
          </a:xfrm>
        </p:spPr>
        <p:txBody>
          <a:bodyPr>
            <a:noAutofit/>
          </a:bodyPr>
          <a:lstStyle/>
          <a:p>
            <a:pPr marL="541782" indent="-514350"/>
            <a:r>
              <a:rPr lang="sr-Latn-RS" sz="4000" dirty="0" smtClean="0">
                <a:solidFill>
                  <a:srgbClr val="443329"/>
                </a:solidFill>
              </a:rPr>
              <a:t>Akreditacija zdravstvenih ustanova Srbije</a:t>
            </a:r>
          </a:p>
        </p:txBody>
      </p:sp>
      <p:sp>
        <p:nvSpPr>
          <p:cNvPr id="3" name="Subtitle 2"/>
          <p:cNvSpPr>
            <a:spLocks noGrp="1"/>
          </p:cNvSpPr>
          <p:nvPr>
            <p:ph type="subTitle" idx="1"/>
          </p:nvPr>
        </p:nvSpPr>
        <p:spPr>
          <a:xfrm>
            <a:off x="971600" y="1773238"/>
            <a:ext cx="7881888" cy="4608512"/>
          </a:xfrm>
        </p:spPr>
        <p:txBody>
          <a:bodyPr>
            <a:normAutofit fontScale="92500" lnSpcReduction="10000"/>
          </a:bodyPr>
          <a:lstStyle/>
          <a:p>
            <a:pPr algn="just">
              <a:buFontTx/>
              <a:buChar char="-"/>
            </a:pPr>
            <a:r>
              <a:rPr lang="sr-Latn-RS" dirty="0" smtClean="0">
                <a:solidFill>
                  <a:srgbClr val="443329"/>
                </a:solidFill>
              </a:rPr>
              <a:t>2008. godine osnovana je Agencija za akreditaciju zdravstvenih ustanova Srbije</a:t>
            </a:r>
          </a:p>
          <a:p>
            <a:pPr algn="just">
              <a:buFontTx/>
              <a:buChar char="-"/>
            </a:pPr>
            <a:endParaRPr lang="sr-Latn-RS" dirty="0" smtClean="0">
              <a:solidFill>
                <a:srgbClr val="443329"/>
              </a:solidFill>
            </a:endParaRPr>
          </a:p>
          <a:p>
            <a:pPr algn="just">
              <a:buFontTx/>
              <a:buChar char="-"/>
            </a:pPr>
            <a:r>
              <a:rPr lang="en-US" dirty="0" smtClean="0">
                <a:solidFill>
                  <a:srgbClr val="443329"/>
                </a:solidFill>
              </a:rPr>
              <a:t>I</a:t>
            </a:r>
            <a:r>
              <a:rPr lang="sr-Latn-RS" dirty="0" smtClean="0">
                <a:solidFill>
                  <a:srgbClr val="443329"/>
                </a:solidFill>
              </a:rPr>
              <a:t>zradjeni su standardi za akreditaciju sva tri nivoa zdravstvene zaštite</a:t>
            </a:r>
          </a:p>
          <a:p>
            <a:pPr algn="just">
              <a:buFontTx/>
              <a:buChar char="-"/>
            </a:pPr>
            <a:endParaRPr lang="sr-Latn-RS" dirty="0" smtClean="0">
              <a:solidFill>
                <a:srgbClr val="443329"/>
              </a:solidFill>
            </a:endParaRPr>
          </a:p>
          <a:p>
            <a:pPr algn="just">
              <a:buFontTx/>
              <a:buChar char="-"/>
            </a:pPr>
            <a:r>
              <a:rPr lang="sr-Latn-RS" dirty="0" smtClean="0">
                <a:solidFill>
                  <a:srgbClr val="443329"/>
                </a:solidFill>
              </a:rPr>
              <a:t>Krenulo se u akreditaciju</a:t>
            </a:r>
          </a:p>
          <a:p>
            <a:pPr algn="just">
              <a:buFontTx/>
              <a:buChar char="-"/>
            </a:pPr>
            <a:endParaRPr lang="sr-Latn-RS" dirty="0" smtClean="0">
              <a:solidFill>
                <a:srgbClr val="443329"/>
              </a:solidFill>
            </a:endParaRPr>
          </a:p>
          <a:p>
            <a:pPr algn="just">
              <a:buFontTx/>
              <a:buChar char="-"/>
            </a:pPr>
            <a:r>
              <a:rPr lang="sr-Latn-RS" dirty="0" smtClean="0">
                <a:solidFill>
                  <a:srgbClr val="443329"/>
                </a:solidFill>
              </a:rPr>
              <a:t>Pri Agenciji radi Republička stručna komisija za izradu vodiča dobre prakse </a:t>
            </a:r>
          </a:p>
          <a:p>
            <a:pPr algn="just">
              <a:buFontTx/>
              <a:buChar char="-"/>
            </a:pPr>
            <a:endParaRPr lang="sr-Latn-RS" dirty="0" smtClean="0">
              <a:solidFill>
                <a:srgbClr val="443329"/>
              </a:solidFill>
            </a:endParaRPr>
          </a:p>
          <a:p>
            <a:pPr algn="just">
              <a:buFontTx/>
              <a:buChar char="-"/>
            </a:pPr>
            <a:r>
              <a:rPr lang="sr-Latn-RS" dirty="0" smtClean="0">
                <a:solidFill>
                  <a:srgbClr val="443329"/>
                </a:solidFill>
              </a:rPr>
              <a:t>Akreditacija je dobrovoljna</a:t>
            </a: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2"/>
            <a:ext cx="7810128" cy="1150367"/>
          </a:xfrm>
        </p:spPr>
        <p:txBody>
          <a:bodyPr>
            <a:normAutofit/>
          </a:bodyPr>
          <a:lstStyle/>
          <a:p>
            <a:pPr marL="541782" indent="-514350"/>
            <a:r>
              <a:rPr lang="sr-Latn-RS" sz="2800" dirty="0" smtClean="0">
                <a:solidFill>
                  <a:srgbClr val="443329"/>
                </a:solidFill>
              </a:rPr>
              <a:t>Primena Medjunarodnog zdravstvenog pravilnika i komunikacija u epidemijskom obaveštavanju</a:t>
            </a:r>
          </a:p>
        </p:txBody>
      </p:sp>
      <p:sp>
        <p:nvSpPr>
          <p:cNvPr id="3" name="Subtitle 2"/>
          <p:cNvSpPr>
            <a:spLocks noGrp="1"/>
          </p:cNvSpPr>
          <p:nvPr>
            <p:ph type="subTitle" idx="1"/>
          </p:nvPr>
        </p:nvSpPr>
        <p:spPr>
          <a:xfrm>
            <a:off x="1115616" y="1773238"/>
            <a:ext cx="7737872" cy="4608512"/>
          </a:xfrm>
        </p:spPr>
        <p:txBody>
          <a:bodyPr>
            <a:normAutofit fontScale="92500" lnSpcReduction="20000"/>
          </a:bodyPr>
          <a:lstStyle/>
          <a:p>
            <a:pPr algn="just">
              <a:buFont typeface="Arial" charset="0"/>
              <a:buChar char="•"/>
            </a:pPr>
            <a:r>
              <a:rPr lang="en-US" dirty="0" err="1" smtClean="0"/>
              <a:t>Osnovna</a:t>
            </a:r>
            <a:r>
              <a:rPr lang="en-US" dirty="0" smtClean="0"/>
              <a:t> </a:t>
            </a:r>
            <a:r>
              <a:rPr lang="en-US" dirty="0" err="1" smtClean="0"/>
              <a:t>odgovornost</a:t>
            </a:r>
            <a:r>
              <a:rPr lang="en-US" dirty="0" smtClean="0"/>
              <a:t> </a:t>
            </a:r>
            <a:r>
              <a:rPr lang="en-US" dirty="0" err="1" smtClean="0"/>
              <a:t>Svetske</a:t>
            </a:r>
            <a:r>
              <a:rPr lang="en-US" dirty="0" smtClean="0"/>
              <a:t> </a:t>
            </a:r>
            <a:r>
              <a:rPr lang="en-US" dirty="0" err="1" smtClean="0"/>
              <a:t>zdravstvene</a:t>
            </a:r>
            <a:r>
              <a:rPr lang="en-US" dirty="0" smtClean="0"/>
              <a:t> </a:t>
            </a:r>
            <a:r>
              <a:rPr lang="en-US" dirty="0" err="1" smtClean="0"/>
              <a:t>organizacije</a:t>
            </a:r>
            <a:r>
              <a:rPr lang="en-US" dirty="0" smtClean="0"/>
              <a:t> je </a:t>
            </a:r>
            <a:r>
              <a:rPr lang="en-US" dirty="0" err="1" smtClean="0"/>
              <a:t>upravljanje</a:t>
            </a:r>
            <a:r>
              <a:rPr lang="en-US" dirty="0" smtClean="0"/>
              <a:t> </a:t>
            </a:r>
            <a:r>
              <a:rPr lang="en-US" dirty="0" err="1" smtClean="0"/>
              <a:t>opštim</a:t>
            </a:r>
            <a:r>
              <a:rPr lang="en-US" dirty="0" smtClean="0"/>
              <a:t>, </a:t>
            </a:r>
            <a:r>
              <a:rPr lang="en-US" dirty="0" err="1" smtClean="0"/>
              <a:t>globalnim</a:t>
            </a:r>
            <a:r>
              <a:rPr lang="en-US" dirty="0" smtClean="0"/>
              <a:t> </a:t>
            </a:r>
            <a:r>
              <a:rPr lang="en-US" dirty="0" err="1" smtClean="0"/>
              <a:t>mehanizmom</a:t>
            </a:r>
            <a:r>
              <a:rPr lang="en-US" dirty="0" smtClean="0"/>
              <a:t> </a:t>
            </a:r>
            <a:r>
              <a:rPr lang="en-US" dirty="0" err="1" smtClean="0"/>
              <a:t>kontrole</a:t>
            </a:r>
            <a:r>
              <a:rPr lang="en-US" dirty="0" smtClean="0"/>
              <a:t> </a:t>
            </a:r>
            <a:r>
              <a:rPr lang="en-US" dirty="0" err="1" smtClean="0"/>
              <a:t>bolesti</a:t>
            </a:r>
            <a:r>
              <a:rPr lang="en-US" dirty="0" smtClean="0"/>
              <a:t> </a:t>
            </a:r>
            <a:r>
              <a:rPr lang="en-US" dirty="0" err="1" smtClean="0"/>
              <a:t>koje</a:t>
            </a:r>
            <a:r>
              <a:rPr lang="en-US" dirty="0" smtClean="0"/>
              <a:t> </a:t>
            </a:r>
            <a:r>
              <a:rPr lang="en-US" dirty="0" err="1" smtClean="0"/>
              <a:t>postoje</a:t>
            </a:r>
            <a:r>
              <a:rPr lang="en-US" dirty="0" smtClean="0"/>
              <a:t> </a:t>
            </a:r>
            <a:r>
              <a:rPr lang="en-US" dirty="0" err="1" smtClean="0"/>
              <a:t>i</a:t>
            </a:r>
            <a:r>
              <a:rPr lang="en-US" dirty="0" smtClean="0"/>
              <a:t> </a:t>
            </a:r>
            <a:r>
              <a:rPr lang="en-US" dirty="0" err="1" smtClean="0"/>
              <a:t>šire</a:t>
            </a:r>
            <a:r>
              <a:rPr lang="en-US" dirty="0" smtClean="0"/>
              <a:t> se u </a:t>
            </a:r>
            <a:r>
              <a:rPr lang="en-US" dirty="0" err="1" smtClean="0"/>
              <a:t>medjunarodnim</a:t>
            </a:r>
            <a:r>
              <a:rPr lang="en-US" dirty="0" smtClean="0"/>
              <a:t> </a:t>
            </a:r>
            <a:r>
              <a:rPr lang="en-US" dirty="0" err="1" smtClean="0"/>
              <a:t>razmerama</a:t>
            </a:r>
            <a:r>
              <a:rPr lang="en-US" dirty="0" smtClean="0"/>
              <a:t>.</a:t>
            </a:r>
            <a:endParaRPr lang="sr-Latn-RS" dirty="0" smtClean="0"/>
          </a:p>
          <a:p>
            <a:pPr algn="just">
              <a:buFont typeface="Arial" charset="0"/>
              <a:buChar char="•"/>
            </a:pPr>
            <a:endParaRPr lang="sr-Latn-RS" dirty="0" smtClean="0"/>
          </a:p>
          <a:p>
            <a:pPr algn="just">
              <a:buFont typeface="Arial" charset="0"/>
              <a:buChar char="•"/>
            </a:pPr>
            <a:r>
              <a:rPr lang="en-US" dirty="0" err="1" smtClean="0"/>
              <a:t>Tako</a:t>
            </a:r>
            <a:r>
              <a:rPr lang="en-US" dirty="0" smtClean="0"/>
              <a:t> je 1969.godine </a:t>
            </a:r>
            <a:r>
              <a:rPr lang="en-US" dirty="0" err="1" smtClean="0"/>
              <a:t>Skupština</a:t>
            </a:r>
            <a:r>
              <a:rPr lang="en-US" dirty="0" smtClean="0"/>
              <a:t> </a:t>
            </a:r>
            <a:r>
              <a:rPr lang="en-US" dirty="0" err="1" smtClean="0"/>
              <a:t>usvojila</a:t>
            </a:r>
            <a:r>
              <a:rPr lang="en-US" dirty="0" smtClean="0"/>
              <a:t> </a:t>
            </a:r>
            <a:r>
              <a:rPr lang="en-US" dirty="0" err="1" smtClean="0"/>
              <a:t>Medjunarodni</a:t>
            </a:r>
            <a:r>
              <a:rPr lang="en-US" dirty="0" smtClean="0"/>
              <a:t> </a:t>
            </a:r>
            <a:r>
              <a:rPr lang="en-US" dirty="0" err="1" smtClean="0"/>
              <a:t>zdravstveni</a:t>
            </a:r>
            <a:r>
              <a:rPr lang="en-US" dirty="0" smtClean="0"/>
              <a:t> </a:t>
            </a:r>
            <a:r>
              <a:rPr lang="en-US" dirty="0" err="1" smtClean="0"/>
              <a:t>pravilnik</a:t>
            </a:r>
            <a:r>
              <a:rPr lang="sr-Latn-RS" dirty="0" smtClean="0"/>
              <a:t>. Izmene su usvojene 2005. od strane SZO,  a stupile na snagu 2007. </a:t>
            </a:r>
          </a:p>
          <a:p>
            <a:pPr algn="just">
              <a:buFont typeface="Arial" charset="0"/>
              <a:buChar char="•"/>
            </a:pPr>
            <a:endParaRPr lang="sr-Latn-RS" dirty="0" smtClean="0"/>
          </a:p>
          <a:p>
            <a:pPr algn="just">
              <a:buFont typeface="Arial" charset="0"/>
              <a:buChar char="•"/>
            </a:pPr>
            <a:r>
              <a:rPr lang="en-US" dirty="0" err="1" smtClean="0"/>
              <a:t>Svrha</a:t>
            </a:r>
            <a:r>
              <a:rPr lang="en-US" dirty="0" smtClean="0"/>
              <a:t> </a:t>
            </a:r>
            <a:r>
              <a:rPr lang="en-US" dirty="0" err="1" smtClean="0"/>
              <a:t>i</a:t>
            </a:r>
            <a:r>
              <a:rPr lang="en-US" dirty="0" smtClean="0"/>
              <a:t> </a:t>
            </a:r>
            <a:r>
              <a:rPr lang="en-US" dirty="0" err="1" smtClean="0"/>
              <a:t>obuhvat</a:t>
            </a:r>
            <a:r>
              <a:rPr lang="en-US" dirty="0" smtClean="0"/>
              <a:t> MZP je </a:t>
            </a:r>
            <a:r>
              <a:rPr lang="en-US" dirty="0" err="1" smtClean="0"/>
              <a:t>da</a:t>
            </a:r>
            <a:r>
              <a:rPr lang="en-US" dirty="0" smtClean="0"/>
              <a:t> “</a:t>
            </a:r>
            <a:r>
              <a:rPr lang="en-US" dirty="0" err="1" smtClean="0"/>
              <a:t>spreči</a:t>
            </a:r>
            <a:r>
              <a:rPr lang="en-US" dirty="0" smtClean="0"/>
              <a:t>, </a:t>
            </a:r>
            <a:r>
              <a:rPr lang="en-US" dirty="0" err="1" smtClean="0"/>
              <a:t>zaštiti</a:t>
            </a:r>
            <a:r>
              <a:rPr lang="en-US" dirty="0" smtClean="0"/>
              <a:t>, </a:t>
            </a:r>
            <a:r>
              <a:rPr lang="en-US" dirty="0" err="1" smtClean="0"/>
              <a:t>kontroliše</a:t>
            </a:r>
            <a:r>
              <a:rPr lang="en-US" dirty="0" smtClean="0"/>
              <a:t> </a:t>
            </a:r>
            <a:r>
              <a:rPr lang="en-US" dirty="0" err="1" smtClean="0"/>
              <a:t>i</a:t>
            </a:r>
            <a:r>
              <a:rPr lang="en-US" dirty="0" smtClean="0"/>
              <a:t> </a:t>
            </a:r>
            <a:r>
              <a:rPr lang="en-US" dirty="0" err="1" smtClean="0"/>
              <a:t>obezbedi</a:t>
            </a:r>
            <a:r>
              <a:rPr lang="en-US" dirty="0" smtClean="0"/>
              <a:t> </a:t>
            </a:r>
            <a:r>
              <a:rPr lang="en-US" dirty="0" err="1" smtClean="0"/>
              <a:t>odgovor</a:t>
            </a:r>
            <a:r>
              <a:rPr lang="en-US" dirty="0" smtClean="0"/>
              <a:t> </a:t>
            </a:r>
            <a:r>
              <a:rPr lang="en-US" dirty="0" err="1" smtClean="0"/>
              <a:t>javnog</a:t>
            </a:r>
            <a:r>
              <a:rPr lang="en-US" dirty="0" smtClean="0"/>
              <a:t> </a:t>
            </a:r>
            <a:r>
              <a:rPr lang="en-US" dirty="0" err="1" smtClean="0"/>
              <a:t>zdravstva</a:t>
            </a:r>
            <a:r>
              <a:rPr lang="en-US" dirty="0" smtClean="0"/>
              <a:t> </a:t>
            </a:r>
            <a:r>
              <a:rPr lang="en-US" dirty="0" err="1" smtClean="0"/>
              <a:t>na</a:t>
            </a:r>
            <a:r>
              <a:rPr lang="en-US" dirty="0" smtClean="0"/>
              <a:t> </a:t>
            </a:r>
            <a:r>
              <a:rPr lang="en-US" dirty="0" err="1" smtClean="0"/>
              <a:t>medjunarodno</a:t>
            </a:r>
            <a:r>
              <a:rPr lang="en-US" dirty="0" smtClean="0"/>
              <a:t> </a:t>
            </a:r>
            <a:r>
              <a:rPr lang="en-US" dirty="0" err="1" smtClean="0"/>
              <a:t>širenje</a:t>
            </a:r>
            <a:r>
              <a:rPr lang="en-US" dirty="0" smtClean="0"/>
              <a:t> </a:t>
            </a:r>
            <a:r>
              <a:rPr lang="en-US" dirty="0" err="1" smtClean="0"/>
              <a:t>bolesti</a:t>
            </a:r>
            <a:r>
              <a:rPr lang="en-US" dirty="0" smtClean="0"/>
              <a:t>, </a:t>
            </a:r>
            <a:r>
              <a:rPr lang="en-US" dirty="0" err="1" smtClean="0"/>
              <a:t>na</a:t>
            </a:r>
            <a:r>
              <a:rPr lang="en-US" dirty="0" smtClean="0"/>
              <a:t> </a:t>
            </a:r>
            <a:r>
              <a:rPr lang="en-US" dirty="0" err="1" smtClean="0"/>
              <a:t>način</a:t>
            </a:r>
            <a:r>
              <a:rPr lang="en-US" dirty="0" smtClean="0"/>
              <a:t> </a:t>
            </a:r>
            <a:r>
              <a:rPr lang="en-US" dirty="0" err="1" smtClean="0"/>
              <a:t>koji</a:t>
            </a:r>
            <a:r>
              <a:rPr lang="en-US" dirty="0" smtClean="0"/>
              <a:t> je </a:t>
            </a:r>
            <a:r>
              <a:rPr lang="en-US" dirty="0" err="1" smtClean="0"/>
              <a:t>srazmeran</a:t>
            </a:r>
            <a:r>
              <a:rPr lang="en-US" dirty="0" smtClean="0"/>
              <a:t> </a:t>
            </a:r>
            <a:r>
              <a:rPr lang="en-US" dirty="0" err="1" smtClean="0"/>
              <a:t>sa</a:t>
            </a:r>
            <a:r>
              <a:rPr lang="en-US" dirty="0" smtClean="0"/>
              <a:t> </a:t>
            </a:r>
            <a:r>
              <a:rPr lang="en-US" dirty="0" err="1" smtClean="0"/>
              <a:t>i</a:t>
            </a:r>
            <a:r>
              <a:rPr lang="en-US" dirty="0" smtClean="0"/>
              <a:t> </a:t>
            </a:r>
            <a:r>
              <a:rPr lang="en-US" dirty="0" err="1" smtClean="0"/>
              <a:t>ograničen</a:t>
            </a:r>
            <a:r>
              <a:rPr lang="en-US" dirty="0" smtClean="0"/>
              <a:t> </a:t>
            </a:r>
            <a:r>
              <a:rPr lang="en-US" dirty="0" err="1" smtClean="0"/>
              <a:t>na</a:t>
            </a:r>
            <a:r>
              <a:rPr lang="en-US" dirty="0" smtClean="0"/>
              <a:t> </a:t>
            </a:r>
            <a:r>
              <a:rPr lang="en-US" dirty="0" err="1" smtClean="0"/>
              <a:t>javno-zdravstvene</a:t>
            </a:r>
            <a:r>
              <a:rPr lang="en-US" dirty="0" smtClean="0"/>
              <a:t> </a:t>
            </a:r>
            <a:r>
              <a:rPr lang="en-US" dirty="0" err="1" smtClean="0"/>
              <a:t>rizike</a:t>
            </a:r>
            <a:r>
              <a:rPr lang="en-US" dirty="0" smtClean="0"/>
              <a:t>, a </a:t>
            </a:r>
            <a:r>
              <a:rPr lang="en-US" dirty="0" err="1" smtClean="0"/>
              <a:t>kojima</a:t>
            </a:r>
            <a:r>
              <a:rPr lang="en-US" dirty="0" smtClean="0"/>
              <a:t> se </a:t>
            </a:r>
            <a:r>
              <a:rPr lang="en-US" dirty="0" err="1" smtClean="0"/>
              <a:t>ujedno</a:t>
            </a:r>
            <a:r>
              <a:rPr lang="en-US" dirty="0" smtClean="0"/>
              <a:t> </a:t>
            </a:r>
            <a:r>
              <a:rPr lang="en-US" dirty="0" err="1" smtClean="0"/>
              <a:t>izbegava</a:t>
            </a:r>
            <a:r>
              <a:rPr lang="en-US" dirty="0" smtClean="0"/>
              <a:t> </a:t>
            </a:r>
            <a:r>
              <a:rPr lang="en-US" dirty="0" err="1" smtClean="0"/>
              <a:t>nepotrebno</a:t>
            </a:r>
            <a:r>
              <a:rPr lang="en-US" dirty="0" smtClean="0"/>
              <a:t> </a:t>
            </a:r>
            <a:r>
              <a:rPr lang="en-US" dirty="0" err="1" smtClean="0"/>
              <a:t>ometanje</a:t>
            </a:r>
            <a:r>
              <a:rPr lang="en-US" dirty="0" smtClean="0"/>
              <a:t> </a:t>
            </a:r>
            <a:r>
              <a:rPr lang="en-US" dirty="0" err="1" smtClean="0"/>
              <a:t>medjunarodnog</a:t>
            </a:r>
            <a:r>
              <a:rPr lang="en-US" dirty="0" smtClean="0"/>
              <a:t> </a:t>
            </a:r>
            <a:r>
              <a:rPr lang="en-US" dirty="0" err="1" smtClean="0"/>
              <a:t>prometa</a:t>
            </a:r>
            <a:r>
              <a:rPr lang="en-US" dirty="0" smtClean="0"/>
              <a:t> </a:t>
            </a:r>
            <a:r>
              <a:rPr lang="en-US" dirty="0" err="1" smtClean="0"/>
              <a:t>i</a:t>
            </a:r>
            <a:r>
              <a:rPr lang="en-US" dirty="0" smtClean="0"/>
              <a:t> </a:t>
            </a:r>
            <a:r>
              <a:rPr lang="en-US" dirty="0" err="1" smtClean="0"/>
              <a:t>trgovine</a:t>
            </a:r>
            <a:r>
              <a:rPr lang="en-US" dirty="0" smtClean="0"/>
              <a:t>”.</a:t>
            </a: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476672"/>
            <a:ext cx="7666112" cy="1150367"/>
          </a:xfrm>
        </p:spPr>
        <p:txBody>
          <a:bodyPr>
            <a:normAutofit/>
          </a:bodyPr>
          <a:lstStyle/>
          <a:p>
            <a:pPr marL="541782" indent="-514350"/>
            <a:r>
              <a:rPr lang="sr-Latn-RS" sz="2800" dirty="0" smtClean="0">
                <a:solidFill>
                  <a:srgbClr val="443329"/>
                </a:solidFill>
              </a:rPr>
              <a:t>Primena Medjunarodnog zdravstvenog pravilnika i komunikacija u epidemijskom obaveštavanju</a:t>
            </a:r>
          </a:p>
        </p:txBody>
      </p:sp>
      <p:sp>
        <p:nvSpPr>
          <p:cNvPr id="3" name="Subtitle 2"/>
          <p:cNvSpPr>
            <a:spLocks noGrp="1"/>
          </p:cNvSpPr>
          <p:nvPr>
            <p:ph type="subTitle" idx="1"/>
          </p:nvPr>
        </p:nvSpPr>
        <p:spPr>
          <a:xfrm>
            <a:off x="1043608" y="1773238"/>
            <a:ext cx="7809880" cy="4608512"/>
          </a:xfrm>
        </p:spPr>
        <p:txBody>
          <a:bodyPr>
            <a:normAutofit/>
          </a:bodyPr>
          <a:lstStyle/>
          <a:p>
            <a:pPr algn="just">
              <a:buFont typeface="Arial" charset="0"/>
              <a:buChar char="•"/>
            </a:pPr>
            <a:r>
              <a:rPr lang="en-US" dirty="0" err="1" smtClean="0"/>
              <a:t>Uz</a:t>
            </a:r>
            <a:r>
              <a:rPr lang="en-US" dirty="0" smtClean="0"/>
              <a:t> </a:t>
            </a:r>
            <a:r>
              <a:rPr lang="en-US" dirty="0" err="1" smtClean="0"/>
              <a:t>podršku</a:t>
            </a:r>
            <a:r>
              <a:rPr lang="en-US" dirty="0" smtClean="0"/>
              <a:t> SZO, 194 </a:t>
            </a:r>
            <a:r>
              <a:rPr lang="en-US" dirty="0" err="1" smtClean="0"/>
              <a:t>države</a:t>
            </a:r>
            <a:r>
              <a:rPr lang="en-US" dirty="0" smtClean="0"/>
              <a:t> </a:t>
            </a:r>
            <a:r>
              <a:rPr lang="en-US" dirty="0" err="1" smtClean="0"/>
              <a:t>potpisnice</a:t>
            </a:r>
            <a:r>
              <a:rPr lang="en-US" dirty="0" smtClean="0"/>
              <a:t> MZP </a:t>
            </a:r>
            <a:r>
              <a:rPr lang="en-US" dirty="0" err="1" smtClean="0"/>
              <a:t>nastoje</a:t>
            </a:r>
            <a:r>
              <a:rPr lang="en-US" dirty="0" smtClean="0"/>
              <a:t> </a:t>
            </a:r>
            <a:r>
              <a:rPr lang="en-US" dirty="0" err="1" smtClean="0"/>
              <a:t>da</a:t>
            </a:r>
            <a:r>
              <a:rPr lang="en-US" dirty="0" smtClean="0"/>
              <a:t> </a:t>
            </a:r>
            <a:r>
              <a:rPr lang="en-US" dirty="0" err="1" smtClean="0"/>
              <a:t>implementiraju</a:t>
            </a:r>
            <a:r>
              <a:rPr lang="en-US" dirty="0" smtClean="0"/>
              <a:t> ova </a:t>
            </a:r>
            <a:r>
              <a:rPr lang="en-US" dirty="0" err="1" smtClean="0"/>
              <a:t>opšta</a:t>
            </a:r>
            <a:r>
              <a:rPr lang="en-US" dirty="0" smtClean="0"/>
              <a:t> </a:t>
            </a:r>
            <a:r>
              <a:rPr lang="en-US" dirty="0" err="1" smtClean="0"/>
              <a:t>pravila</a:t>
            </a:r>
            <a:r>
              <a:rPr lang="en-US" dirty="0" smtClean="0"/>
              <a:t> u </a:t>
            </a:r>
            <a:r>
              <a:rPr lang="en-US" dirty="0" err="1" smtClean="0"/>
              <a:t>cilju</a:t>
            </a:r>
            <a:r>
              <a:rPr lang="en-US" dirty="0" smtClean="0"/>
              <a:t> </a:t>
            </a:r>
            <a:r>
              <a:rPr lang="en-US" dirty="0" err="1" smtClean="0"/>
              <a:t>unapređenja</a:t>
            </a:r>
            <a:r>
              <a:rPr lang="en-US" dirty="0" smtClean="0"/>
              <a:t> </a:t>
            </a:r>
            <a:r>
              <a:rPr lang="en-US" dirty="0" err="1" smtClean="0"/>
              <a:t>nacionalne</a:t>
            </a:r>
            <a:r>
              <a:rPr lang="en-US" dirty="0" smtClean="0"/>
              <a:t>, </a:t>
            </a:r>
            <a:r>
              <a:rPr lang="en-US" dirty="0" err="1" smtClean="0"/>
              <a:t>regionalne</a:t>
            </a:r>
            <a:r>
              <a:rPr lang="en-US" dirty="0" smtClean="0"/>
              <a:t> </a:t>
            </a:r>
            <a:r>
              <a:rPr lang="en-US" dirty="0" err="1" smtClean="0"/>
              <a:t>i</a:t>
            </a:r>
            <a:r>
              <a:rPr lang="en-US" dirty="0" smtClean="0"/>
              <a:t> </a:t>
            </a:r>
            <a:r>
              <a:rPr lang="en-US" dirty="0" err="1" smtClean="0"/>
              <a:t>opšte</a:t>
            </a:r>
            <a:r>
              <a:rPr lang="en-US" dirty="0" smtClean="0"/>
              <a:t> </a:t>
            </a:r>
            <a:r>
              <a:rPr lang="en-US" dirty="0" err="1" smtClean="0"/>
              <a:t>javno</a:t>
            </a:r>
            <a:r>
              <a:rPr lang="en-US" dirty="0" smtClean="0"/>
              <a:t> </a:t>
            </a:r>
            <a:r>
              <a:rPr lang="en-US" dirty="0" err="1" smtClean="0"/>
              <a:t>zdravstvene</a:t>
            </a:r>
            <a:r>
              <a:rPr lang="en-US" dirty="0" smtClean="0"/>
              <a:t> </a:t>
            </a:r>
            <a:r>
              <a:rPr lang="en-US" dirty="0" err="1" smtClean="0"/>
              <a:t>sigurnosti</a:t>
            </a:r>
            <a:r>
              <a:rPr lang="en-US" dirty="0" smtClean="0"/>
              <a:t>. </a:t>
            </a:r>
            <a:endParaRPr lang="sr-Latn-RS" dirty="0" smtClean="0"/>
          </a:p>
          <a:p>
            <a:pPr algn="just">
              <a:buFont typeface="Arial" charset="0"/>
              <a:buChar char="•"/>
            </a:pPr>
            <a:endParaRPr lang="sr-Latn-RS" dirty="0" smtClean="0"/>
          </a:p>
          <a:p>
            <a:pPr algn="just">
              <a:buFont typeface="Arial" charset="0"/>
              <a:buChar char="•"/>
            </a:pPr>
            <a:r>
              <a:rPr lang="en-US" dirty="0" err="1" smtClean="0"/>
              <a:t>Osnovni</a:t>
            </a:r>
            <a:r>
              <a:rPr lang="en-US" dirty="0" smtClean="0"/>
              <a:t> </a:t>
            </a:r>
            <a:r>
              <a:rPr lang="en-US" dirty="0" err="1" smtClean="0"/>
              <a:t>zadatak</a:t>
            </a:r>
            <a:r>
              <a:rPr lang="en-US" dirty="0" smtClean="0"/>
              <a:t> </a:t>
            </a:r>
            <a:r>
              <a:rPr lang="en-US" dirty="0" err="1" smtClean="0"/>
              <a:t>za</a:t>
            </a:r>
            <a:r>
              <a:rPr lang="en-US" dirty="0" smtClean="0"/>
              <a:t> </a:t>
            </a:r>
            <a:r>
              <a:rPr lang="en-US" dirty="0" err="1" smtClean="0"/>
              <a:t>zemlje</a:t>
            </a:r>
            <a:r>
              <a:rPr lang="en-US" dirty="0" smtClean="0"/>
              <a:t> </a:t>
            </a:r>
            <a:r>
              <a:rPr lang="en-US" dirty="0" err="1" smtClean="0"/>
              <a:t>potpisnice</a:t>
            </a:r>
            <a:r>
              <a:rPr lang="en-US" dirty="0" smtClean="0"/>
              <a:t> </a:t>
            </a:r>
            <a:r>
              <a:rPr lang="en-US" dirty="0" err="1" smtClean="0"/>
              <a:t>predstavljaju</a:t>
            </a:r>
            <a:r>
              <a:rPr lang="en-US" dirty="0" smtClean="0"/>
              <a:t> </a:t>
            </a:r>
            <a:r>
              <a:rPr lang="en-US" dirty="0" err="1" smtClean="0"/>
              <a:t>procena</a:t>
            </a:r>
            <a:r>
              <a:rPr lang="en-US" dirty="0" smtClean="0"/>
              <a:t> </a:t>
            </a:r>
            <a:r>
              <a:rPr lang="en-US" dirty="0" err="1" smtClean="0"/>
              <a:t>kapaciteta</a:t>
            </a:r>
            <a:r>
              <a:rPr lang="en-US" dirty="0" smtClean="0"/>
              <a:t> </a:t>
            </a:r>
            <a:r>
              <a:rPr lang="en-US" dirty="0" err="1" smtClean="0"/>
              <a:t>za</a:t>
            </a:r>
            <a:r>
              <a:rPr lang="en-US" dirty="0" smtClean="0"/>
              <a:t> </a:t>
            </a:r>
            <a:r>
              <a:rPr lang="en-US" dirty="0" err="1" smtClean="0"/>
              <a:t>odgovor</a:t>
            </a:r>
            <a:r>
              <a:rPr lang="en-US" dirty="0" smtClean="0"/>
              <a:t> </a:t>
            </a:r>
            <a:r>
              <a:rPr lang="en-US" dirty="0" err="1" smtClean="0"/>
              <a:t>i</a:t>
            </a:r>
            <a:r>
              <a:rPr lang="en-US" dirty="0" smtClean="0"/>
              <a:t> </a:t>
            </a:r>
            <a:r>
              <a:rPr lang="en-US" dirty="0" err="1" smtClean="0"/>
              <a:t>razvoj</a:t>
            </a:r>
            <a:r>
              <a:rPr lang="en-US" dirty="0" smtClean="0"/>
              <a:t> </a:t>
            </a:r>
            <a:r>
              <a:rPr lang="en-US" dirty="0" err="1" smtClean="0"/>
              <a:t>i</a:t>
            </a:r>
            <a:r>
              <a:rPr lang="en-US" dirty="0" smtClean="0"/>
              <a:t> </a:t>
            </a:r>
            <a:r>
              <a:rPr lang="en-US" dirty="0" err="1" smtClean="0"/>
              <a:t>implementacija</a:t>
            </a:r>
            <a:r>
              <a:rPr lang="en-US" dirty="0" smtClean="0"/>
              <a:t> </a:t>
            </a:r>
            <a:r>
              <a:rPr lang="en-US" dirty="0" err="1" smtClean="0"/>
              <a:t>akcionih</a:t>
            </a:r>
            <a:r>
              <a:rPr lang="en-US" dirty="0" smtClean="0"/>
              <a:t> </a:t>
            </a:r>
            <a:r>
              <a:rPr lang="en-US" dirty="0" err="1" smtClean="0"/>
              <a:t>planova</a:t>
            </a:r>
            <a:r>
              <a:rPr lang="en-US" dirty="0" smtClean="0"/>
              <a:t> </a:t>
            </a:r>
            <a:r>
              <a:rPr lang="en-US" dirty="0" err="1" smtClean="0"/>
              <a:t>kojim</a:t>
            </a:r>
            <a:r>
              <a:rPr lang="en-US" dirty="0" smtClean="0"/>
              <a:t> bi se </a:t>
            </a:r>
            <a:r>
              <a:rPr lang="en-US" dirty="0" err="1" smtClean="0"/>
              <a:t>osiguralo</a:t>
            </a:r>
            <a:r>
              <a:rPr lang="en-US" dirty="0" smtClean="0"/>
              <a:t> </a:t>
            </a:r>
            <a:r>
              <a:rPr lang="en-US" dirty="0" err="1" smtClean="0"/>
              <a:t>da</a:t>
            </a:r>
            <a:r>
              <a:rPr lang="en-US" dirty="0" smtClean="0"/>
              <a:t> </a:t>
            </a:r>
            <a:r>
              <a:rPr lang="en-US" dirty="0" err="1" smtClean="0"/>
              <a:t>ovi</a:t>
            </a:r>
            <a:r>
              <a:rPr lang="en-US" dirty="0" smtClean="0"/>
              <a:t> </a:t>
            </a:r>
            <a:r>
              <a:rPr lang="en-US" dirty="0" err="1" smtClean="0"/>
              <a:t>osnovni</a:t>
            </a:r>
            <a:r>
              <a:rPr lang="en-US" dirty="0" smtClean="0"/>
              <a:t> </a:t>
            </a:r>
            <a:r>
              <a:rPr lang="en-US" dirty="0" err="1" smtClean="0"/>
              <a:t>kapaciteti</a:t>
            </a:r>
            <a:r>
              <a:rPr lang="en-US" dirty="0" smtClean="0"/>
              <a:t> </a:t>
            </a:r>
            <a:r>
              <a:rPr lang="en-US" dirty="0" err="1" smtClean="0"/>
              <a:t>počnu</a:t>
            </a:r>
            <a:r>
              <a:rPr lang="en-US" dirty="0" smtClean="0"/>
              <a:t> </a:t>
            </a:r>
            <a:r>
              <a:rPr lang="en-US" dirty="0" err="1" smtClean="0"/>
              <a:t>da</a:t>
            </a:r>
            <a:r>
              <a:rPr lang="en-US" dirty="0" smtClean="0"/>
              <a:t> </a:t>
            </a:r>
            <a:r>
              <a:rPr lang="en-US" dirty="0" err="1" smtClean="0"/>
              <a:t>funkcionišu</a:t>
            </a:r>
            <a:r>
              <a:rPr lang="en-US" dirty="0" smtClean="0"/>
              <a:t> do 2012</a:t>
            </a:r>
            <a:endParaRPr lang="sr-Latn-RS" dirty="0" smtClean="0"/>
          </a:p>
          <a:p>
            <a:pPr algn="just">
              <a:buFont typeface="Arial" charset="0"/>
              <a:buChar char="•"/>
            </a:pPr>
            <a:endParaRPr lang="sr-Latn-R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rmAutofit/>
          </a:bodyPr>
          <a:lstStyle/>
          <a:p>
            <a:pPr marL="541782" indent="-514350"/>
            <a:r>
              <a:rPr lang="sr-Latn-RS" sz="2800" dirty="0" smtClean="0">
                <a:solidFill>
                  <a:srgbClr val="443329"/>
                </a:solidFill>
              </a:rPr>
              <a:t>Primena Medjunarodnog zdravstvenog pravilnika i komunikacija u epidemijskom obaveštavanju</a:t>
            </a:r>
          </a:p>
        </p:txBody>
      </p:sp>
      <p:sp>
        <p:nvSpPr>
          <p:cNvPr id="3" name="Subtitle 2"/>
          <p:cNvSpPr>
            <a:spLocks noGrp="1"/>
          </p:cNvSpPr>
          <p:nvPr>
            <p:ph type="subTitle" idx="1"/>
          </p:nvPr>
        </p:nvSpPr>
        <p:spPr>
          <a:xfrm>
            <a:off x="971600" y="1773238"/>
            <a:ext cx="7881888" cy="4608512"/>
          </a:xfrm>
        </p:spPr>
        <p:txBody>
          <a:bodyPr>
            <a:normAutofit fontScale="85000" lnSpcReduction="20000"/>
          </a:bodyPr>
          <a:lstStyle/>
          <a:p>
            <a:r>
              <a:rPr lang="en-US" dirty="0" smtClean="0"/>
              <a:t>MZP </a:t>
            </a:r>
            <a:r>
              <a:rPr lang="en-US" dirty="0" err="1" smtClean="0"/>
              <a:t>postavlja</a:t>
            </a:r>
            <a:r>
              <a:rPr lang="en-US" dirty="0" smtClean="0"/>
              <a:t> tri </a:t>
            </a:r>
            <a:r>
              <a:rPr lang="en-US" dirty="0" err="1" smtClean="0"/>
              <a:t>osnovna</a:t>
            </a:r>
            <a:r>
              <a:rPr lang="en-US" dirty="0" smtClean="0"/>
              <a:t> </a:t>
            </a:r>
            <a:r>
              <a:rPr lang="en-US" dirty="0" err="1" smtClean="0"/>
              <a:t>zahteva</a:t>
            </a:r>
            <a:r>
              <a:rPr lang="en-US" dirty="0" smtClean="0"/>
              <a:t> </a:t>
            </a:r>
            <a:r>
              <a:rPr lang="en-US" dirty="0" err="1" smtClean="0"/>
              <a:t>zemljama</a:t>
            </a:r>
            <a:r>
              <a:rPr lang="en-US" dirty="0" smtClean="0"/>
              <a:t> </a:t>
            </a:r>
            <a:r>
              <a:rPr lang="en-US" dirty="0" err="1" smtClean="0"/>
              <a:t>potpisnicama</a:t>
            </a:r>
            <a:r>
              <a:rPr lang="sr-Latn-RS" dirty="0" smtClean="0"/>
              <a:t>: </a:t>
            </a:r>
          </a:p>
          <a:p>
            <a:endParaRPr lang="sr-Latn-RS" dirty="0" smtClean="0"/>
          </a:p>
          <a:p>
            <a:pPr marL="541782" indent="-514350">
              <a:buAutoNum type="arabicPeriod"/>
            </a:pPr>
            <a:r>
              <a:rPr lang="en-US" dirty="0" err="1" smtClean="0"/>
              <a:t>Zemlja</a:t>
            </a:r>
            <a:r>
              <a:rPr lang="en-US" dirty="0" smtClean="0"/>
              <a:t> </a:t>
            </a:r>
            <a:r>
              <a:rPr lang="en-US" dirty="0" err="1" smtClean="0"/>
              <a:t>potpisnica</a:t>
            </a:r>
            <a:r>
              <a:rPr lang="en-US" dirty="0" smtClean="0"/>
              <a:t>, pre </a:t>
            </a:r>
            <a:r>
              <a:rPr lang="en-US" dirty="0" err="1" smtClean="0"/>
              <a:t>svega</a:t>
            </a:r>
            <a:r>
              <a:rPr lang="en-US" dirty="0" smtClean="0"/>
              <a:t>, </a:t>
            </a:r>
            <a:r>
              <a:rPr lang="en-US" dirty="0" err="1" smtClean="0"/>
              <a:t>mora</a:t>
            </a:r>
            <a:r>
              <a:rPr lang="en-US" dirty="0" smtClean="0"/>
              <a:t> </a:t>
            </a:r>
            <a:r>
              <a:rPr lang="en-US" dirty="0" err="1" smtClean="0"/>
              <a:t>da</a:t>
            </a:r>
            <a:r>
              <a:rPr lang="en-US" dirty="0" smtClean="0"/>
              <a:t> </a:t>
            </a:r>
            <a:r>
              <a:rPr lang="en-US" dirty="0" err="1" smtClean="0"/>
              <a:t>osnuje</a:t>
            </a:r>
            <a:r>
              <a:rPr lang="en-US" dirty="0" smtClean="0"/>
              <a:t> </a:t>
            </a:r>
            <a:r>
              <a:rPr lang="en-US" dirty="0" err="1" smtClean="0"/>
              <a:t>aktivan</a:t>
            </a:r>
            <a:r>
              <a:rPr lang="en-US" dirty="0" smtClean="0"/>
              <a:t> “</a:t>
            </a:r>
            <a:r>
              <a:rPr lang="en-US" b="1" dirty="0" err="1" smtClean="0"/>
              <a:t>Nacionalni</a:t>
            </a:r>
            <a:r>
              <a:rPr lang="en-US" b="1" dirty="0" smtClean="0"/>
              <a:t> </a:t>
            </a:r>
            <a:r>
              <a:rPr lang="en-US" b="1" dirty="0" err="1" smtClean="0"/>
              <a:t>komunikacioni</a:t>
            </a:r>
            <a:r>
              <a:rPr lang="en-US" b="1" dirty="0" smtClean="0"/>
              <a:t> </a:t>
            </a:r>
            <a:r>
              <a:rPr lang="en-US" b="1" dirty="0" err="1" smtClean="0"/>
              <a:t>centar</a:t>
            </a:r>
            <a:r>
              <a:rPr lang="en-US" b="1" dirty="0" smtClean="0"/>
              <a:t> </a:t>
            </a:r>
            <a:r>
              <a:rPr lang="en-US" b="1" dirty="0" err="1" smtClean="0"/>
              <a:t>za</a:t>
            </a:r>
            <a:r>
              <a:rPr lang="en-US" b="1" dirty="0" smtClean="0"/>
              <a:t> </a:t>
            </a:r>
            <a:r>
              <a:rPr lang="en-US" b="1" dirty="0" err="1" smtClean="0"/>
              <a:t>MZP</a:t>
            </a:r>
            <a:r>
              <a:rPr lang="en-US" dirty="0" err="1" smtClean="0"/>
              <a:t>”Ova</a:t>
            </a:r>
            <a:r>
              <a:rPr lang="en-US" dirty="0" smtClean="0"/>
              <a:t> </a:t>
            </a:r>
            <a:r>
              <a:rPr lang="en-US" dirty="0" err="1" smtClean="0"/>
              <a:t>institucija</a:t>
            </a:r>
            <a:r>
              <a:rPr lang="en-US" dirty="0" smtClean="0"/>
              <a:t> </a:t>
            </a:r>
            <a:r>
              <a:rPr lang="en-US" dirty="0" err="1" smtClean="0"/>
              <a:t>treba</a:t>
            </a:r>
            <a:r>
              <a:rPr lang="en-US" dirty="0" smtClean="0"/>
              <a:t> </a:t>
            </a:r>
            <a:r>
              <a:rPr lang="en-US" dirty="0" err="1" smtClean="0"/>
              <a:t>da</a:t>
            </a:r>
            <a:r>
              <a:rPr lang="en-US" dirty="0" smtClean="0"/>
              <a:t> </a:t>
            </a:r>
            <a:r>
              <a:rPr lang="en-US" dirty="0" err="1" smtClean="0"/>
              <a:t>bude</a:t>
            </a:r>
            <a:r>
              <a:rPr lang="en-US" dirty="0" smtClean="0"/>
              <a:t> </a:t>
            </a:r>
            <a:r>
              <a:rPr lang="en-US" dirty="0" err="1" smtClean="0"/>
              <a:t>imenovana</a:t>
            </a:r>
            <a:r>
              <a:rPr lang="en-US" dirty="0" smtClean="0"/>
              <a:t> </a:t>
            </a:r>
            <a:r>
              <a:rPr lang="en-US" dirty="0" err="1" smtClean="0"/>
              <a:t>od</a:t>
            </a:r>
            <a:r>
              <a:rPr lang="en-US" dirty="0" smtClean="0"/>
              <a:t> </a:t>
            </a:r>
            <a:r>
              <a:rPr lang="en-US" dirty="0" err="1" smtClean="0"/>
              <a:t>strane</a:t>
            </a:r>
            <a:r>
              <a:rPr lang="en-US" dirty="0" smtClean="0"/>
              <a:t> </a:t>
            </a:r>
            <a:r>
              <a:rPr lang="en-US" dirty="0" err="1" smtClean="0"/>
              <a:t>države</a:t>
            </a:r>
            <a:r>
              <a:rPr lang="en-US" dirty="0" smtClean="0"/>
              <a:t> </a:t>
            </a:r>
            <a:r>
              <a:rPr lang="en-US" dirty="0" err="1" smtClean="0"/>
              <a:t>i</a:t>
            </a:r>
            <a:r>
              <a:rPr lang="en-US" dirty="0" smtClean="0"/>
              <a:t> </a:t>
            </a:r>
            <a:r>
              <a:rPr lang="en-US" dirty="0" err="1" smtClean="0"/>
              <a:t>treba</a:t>
            </a:r>
            <a:r>
              <a:rPr lang="en-US" dirty="0" smtClean="0"/>
              <a:t> </a:t>
            </a:r>
            <a:r>
              <a:rPr lang="en-US" dirty="0" err="1" smtClean="0"/>
              <a:t>da</a:t>
            </a:r>
            <a:r>
              <a:rPr lang="en-US" dirty="0" smtClean="0"/>
              <a:t> </a:t>
            </a:r>
            <a:r>
              <a:rPr lang="en-US" dirty="0" err="1" smtClean="0"/>
              <a:t>bude</a:t>
            </a:r>
            <a:r>
              <a:rPr lang="en-US" dirty="0" smtClean="0"/>
              <a:t> “</a:t>
            </a:r>
            <a:r>
              <a:rPr lang="en-US" dirty="0" err="1" smtClean="0"/>
              <a:t>dostupna</a:t>
            </a:r>
            <a:r>
              <a:rPr lang="en-US" dirty="0" smtClean="0"/>
              <a:t> u </a:t>
            </a:r>
            <a:r>
              <a:rPr lang="en-US" dirty="0" err="1" smtClean="0"/>
              <a:t>svakom</a:t>
            </a:r>
            <a:r>
              <a:rPr lang="en-US" dirty="0" smtClean="0"/>
              <a:t> </a:t>
            </a:r>
            <a:r>
              <a:rPr lang="en-US" dirty="0" err="1" smtClean="0"/>
              <a:t>trenutku</a:t>
            </a:r>
            <a:r>
              <a:rPr lang="en-US" dirty="0" smtClean="0"/>
              <a:t> </a:t>
            </a:r>
            <a:r>
              <a:rPr lang="en-US" dirty="0" err="1" smtClean="0"/>
              <a:t>za</a:t>
            </a:r>
            <a:r>
              <a:rPr lang="en-US" dirty="0" smtClean="0"/>
              <a:t> </a:t>
            </a:r>
            <a:r>
              <a:rPr lang="en-US" dirty="0" err="1" smtClean="0"/>
              <a:t>komunikacije</a:t>
            </a:r>
            <a:r>
              <a:rPr lang="en-US" dirty="0" smtClean="0"/>
              <a:t> </a:t>
            </a:r>
            <a:r>
              <a:rPr lang="en-US" dirty="0" err="1" smtClean="0"/>
              <a:t>za</a:t>
            </a:r>
            <a:r>
              <a:rPr lang="en-US" dirty="0" smtClean="0"/>
              <a:t> </a:t>
            </a:r>
            <a:r>
              <a:rPr lang="en-US" dirty="0" err="1" smtClean="0"/>
              <a:t>Kontaktni</a:t>
            </a:r>
            <a:r>
              <a:rPr lang="en-US" dirty="0" smtClean="0"/>
              <a:t> </a:t>
            </a:r>
            <a:r>
              <a:rPr lang="en-US" dirty="0" err="1" smtClean="0"/>
              <a:t>centar</a:t>
            </a:r>
            <a:r>
              <a:rPr lang="en-US" dirty="0" smtClean="0"/>
              <a:t> SZO”</a:t>
            </a:r>
            <a:r>
              <a:rPr lang="sr-Latn-RS" dirty="0" smtClean="0"/>
              <a:t>.</a:t>
            </a:r>
          </a:p>
          <a:p>
            <a:pPr marL="541782" indent="-514350">
              <a:buAutoNum type="arabicPeriod"/>
            </a:pPr>
            <a:r>
              <a:rPr lang="en-US" dirty="0" err="1" smtClean="0"/>
              <a:t>Od</a:t>
            </a:r>
            <a:r>
              <a:rPr lang="en-US" dirty="0" smtClean="0"/>
              <a:t> </a:t>
            </a:r>
            <a:r>
              <a:rPr lang="en-US" dirty="0" err="1" smtClean="0"/>
              <a:t>država</a:t>
            </a:r>
            <a:r>
              <a:rPr lang="en-US" dirty="0" smtClean="0"/>
              <a:t> se </a:t>
            </a:r>
            <a:r>
              <a:rPr lang="en-US" dirty="0" err="1" smtClean="0"/>
              <a:t>zahteva</a:t>
            </a:r>
            <a:r>
              <a:rPr lang="en-US" dirty="0" smtClean="0"/>
              <a:t> </a:t>
            </a:r>
            <a:r>
              <a:rPr lang="en-US" dirty="0" err="1" smtClean="0"/>
              <a:t>da</a:t>
            </a:r>
            <a:r>
              <a:rPr lang="en-US" dirty="0" smtClean="0"/>
              <a:t> </a:t>
            </a:r>
            <a:r>
              <a:rPr lang="en-US" b="1" dirty="0" err="1" smtClean="0"/>
              <a:t>pokažu</a:t>
            </a:r>
            <a:r>
              <a:rPr lang="en-US" b="1" dirty="0" smtClean="0"/>
              <a:t> </a:t>
            </a:r>
            <a:r>
              <a:rPr lang="en-US" b="1" dirty="0" err="1" smtClean="0"/>
              <a:t>da</a:t>
            </a:r>
            <a:r>
              <a:rPr lang="en-US" b="1" dirty="0" smtClean="0"/>
              <a:t> </a:t>
            </a:r>
            <a:r>
              <a:rPr lang="en-US" b="1" dirty="0" err="1" smtClean="0"/>
              <a:t>su</a:t>
            </a:r>
            <a:r>
              <a:rPr lang="en-US" b="1" dirty="0" smtClean="0"/>
              <a:t> </a:t>
            </a:r>
            <a:r>
              <a:rPr lang="en-US" b="1" dirty="0" err="1" smtClean="0"/>
              <a:t>njihovi</a:t>
            </a:r>
            <a:r>
              <a:rPr lang="en-US" b="1" dirty="0" smtClean="0"/>
              <a:t> </a:t>
            </a:r>
            <a:r>
              <a:rPr lang="en-US" b="1" dirty="0" err="1" smtClean="0"/>
              <a:t>sistemi</a:t>
            </a:r>
            <a:r>
              <a:rPr lang="en-US" b="1" dirty="0" smtClean="0"/>
              <a:t> </a:t>
            </a:r>
            <a:r>
              <a:rPr lang="en-US" b="1" dirty="0" err="1" smtClean="0"/>
              <a:t>javnog</a:t>
            </a:r>
            <a:r>
              <a:rPr lang="en-US" b="1" dirty="0" smtClean="0"/>
              <a:t> </a:t>
            </a:r>
            <a:r>
              <a:rPr lang="en-US" b="1" dirty="0" err="1" smtClean="0"/>
              <a:t>zdravstva</a:t>
            </a:r>
            <a:r>
              <a:rPr lang="en-US" b="1" dirty="0" smtClean="0"/>
              <a:t> </a:t>
            </a:r>
            <a:r>
              <a:rPr lang="en-US" b="1" dirty="0" err="1" smtClean="0"/>
              <a:t>usaglašeni</a:t>
            </a:r>
            <a:r>
              <a:rPr lang="en-US" b="1" dirty="0" smtClean="0"/>
              <a:t> </a:t>
            </a:r>
            <a:r>
              <a:rPr lang="en-US" b="1" dirty="0" err="1" smtClean="0"/>
              <a:t>sa</a:t>
            </a:r>
            <a:r>
              <a:rPr lang="en-US" b="1" dirty="0" smtClean="0"/>
              <a:t> </a:t>
            </a:r>
            <a:r>
              <a:rPr lang="en-US" b="1" dirty="0" err="1" smtClean="0"/>
              <a:t>zahtevima</a:t>
            </a:r>
            <a:r>
              <a:rPr lang="en-US" b="1" dirty="0" smtClean="0"/>
              <a:t> </a:t>
            </a:r>
            <a:r>
              <a:rPr lang="en-US" b="1" dirty="0" err="1" smtClean="0"/>
              <a:t>izveštavanja</a:t>
            </a:r>
            <a:r>
              <a:rPr lang="en-US" b="1" dirty="0" smtClean="0"/>
              <a:t> </a:t>
            </a:r>
            <a:r>
              <a:rPr lang="en-US" b="1" dirty="0" err="1" smtClean="0"/>
              <a:t>javno-zdravstvenih</a:t>
            </a:r>
            <a:r>
              <a:rPr lang="en-US" b="1" dirty="0" smtClean="0"/>
              <a:t> </a:t>
            </a:r>
            <a:r>
              <a:rPr lang="en-US" b="1" dirty="0" err="1" smtClean="0"/>
              <a:t>slučajeva</a:t>
            </a:r>
            <a:r>
              <a:rPr lang="en-US" dirty="0" smtClean="0"/>
              <a:t> </a:t>
            </a:r>
            <a:r>
              <a:rPr lang="en-US" dirty="0" err="1" smtClean="0"/>
              <a:t>i</a:t>
            </a:r>
            <a:r>
              <a:rPr lang="en-US" dirty="0" smtClean="0"/>
              <a:t> </a:t>
            </a:r>
            <a:r>
              <a:rPr lang="en-US" dirty="0" err="1" smtClean="0"/>
              <a:t>zahtevima</a:t>
            </a:r>
            <a:r>
              <a:rPr lang="en-US" dirty="0" smtClean="0"/>
              <a:t> </a:t>
            </a:r>
            <a:r>
              <a:rPr lang="en-US" dirty="0" err="1" smtClean="0"/>
              <a:t>njihove</a:t>
            </a:r>
            <a:r>
              <a:rPr lang="en-US" dirty="0" smtClean="0"/>
              <a:t> </a:t>
            </a:r>
            <a:r>
              <a:rPr lang="en-US" dirty="0" err="1" smtClean="0"/>
              <a:t>verifikacije</a:t>
            </a:r>
            <a:r>
              <a:rPr lang="en-US" dirty="0" smtClean="0"/>
              <a:t>. </a:t>
            </a:r>
            <a:endParaRPr lang="sr-Latn-RS" dirty="0" smtClean="0"/>
          </a:p>
          <a:p>
            <a:pPr marL="541782" indent="-514350">
              <a:buAutoNum type="arabicPeriod"/>
            </a:pPr>
            <a:r>
              <a:rPr lang="en-US" dirty="0" smtClean="0"/>
              <a:t>I, </a:t>
            </a:r>
            <a:r>
              <a:rPr lang="en-US" dirty="0" err="1" smtClean="0"/>
              <a:t>najzad</a:t>
            </a:r>
            <a:r>
              <a:rPr lang="en-US" dirty="0" smtClean="0"/>
              <a:t>, </a:t>
            </a:r>
            <a:r>
              <a:rPr lang="en-US" dirty="0" err="1" smtClean="0"/>
              <a:t>države</a:t>
            </a:r>
            <a:r>
              <a:rPr lang="en-US" dirty="0" smtClean="0"/>
              <a:t> </a:t>
            </a:r>
            <a:r>
              <a:rPr lang="en-US" dirty="0" err="1" smtClean="0"/>
              <a:t>treba</a:t>
            </a:r>
            <a:r>
              <a:rPr lang="en-US" dirty="0" smtClean="0"/>
              <a:t> </a:t>
            </a:r>
            <a:r>
              <a:rPr lang="en-US" dirty="0" err="1" smtClean="0"/>
              <a:t>da</a:t>
            </a:r>
            <a:r>
              <a:rPr lang="en-US" dirty="0" smtClean="0"/>
              <a:t> </a:t>
            </a:r>
            <a:r>
              <a:rPr lang="en-US" dirty="0" err="1" smtClean="0"/>
              <a:t>procene</a:t>
            </a:r>
            <a:r>
              <a:rPr lang="en-US" dirty="0" smtClean="0"/>
              <a:t> </a:t>
            </a:r>
            <a:r>
              <a:rPr lang="en-US" dirty="0" err="1" smtClean="0"/>
              <a:t>i</a:t>
            </a:r>
            <a:r>
              <a:rPr lang="en-US" dirty="0" smtClean="0"/>
              <a:t> </a:t>
            </a:r>
            <a:r>
              <a:rPr lang="en-US" dirty="0" err="1" smtClean="0"/>
              <a:t>ojačaju</a:t>
            </a:r>
            <a:r>
              <a:rPr lang="en-US" dirty="0" smtClean="0"/>
              <a:t> </a:t>
            </a:r>
            <a:r>
              <a:rPr lang="en-US" b="1" dirty="0" err="1" smtClean="0"/>
              <a:t>odgovarajuće</a:t>
            </a:r>
            <a:r>
              <a:rPr lang="en-US" b="1" dirty="0" smtClean="0"/>
              <a:t> </a:t>
            </a:r>
            <a:r>
              <a:rPr lang="en-US" b="1" dirty="0" err="1" smtClean="0"/>
              <a:t>nacionalne</a:t>
            </a:r>
            <a:r>
              <a:rPr lang="en-US" b="1" dirty="0" smtClean="0"/>
              <a:t> </a:t>
            </a:r>
            <a:r>
              <a:rPr lang="en-US" b="1" dirty="0" err="1" smtClean="0"/>
              <a:t>kapacitete</a:t>
            </a:r>
            <a:r>
              <a:rPr lang="en-US" dirty="0" smtClean="0"/>
              <a:t> </a:t>
            </a:r>
            <a:r>
              <a:rPr lang="en-US" dirty="0" err="1" smtClean="0"/>
              <a:t>za</a:t>
            </a:r>
            <a:r>
              <a:rPr lang="en-US" dirty="0" smtClean="0"/>
              <a:t> </a:t>
            </a:r>
            <a:r>
              <a:rPr lang="en-US" dirty="0" err="1" smtClean="0"/>
              <a:t>okrivanje</a:t>
            </a:r>
            <a:r>
              <a:rPr lang="en-US" dirty="0" smtClean="0"/>
              <a:t>, </a:t>
            </a:r>
            <a:r>
              <a:rPr lang="en-US" dirty="0" err="1" smtClean="0"/>
              <a:t>ustanovljavanje</a:t>
            </a:r>
            <a:r>
              <a:rPr lang="en-US" dirty="0" smtClean="0"/>
              <a:t>, </a:t>
            </a:r>
            <a:r>
              <a:rPr lang="en-US" dirty="0" err="1" smtClean="0"/>
              <a:t>obaveštavanje</a:t>
            </a:r>
            <a:r>
              <a:rPr lang="en-US" dirty="0" smtClean="0"/>
              <a:t> </a:t>
            </a:r>
            <a:r>
              <a:rPr lang="en-US" dirty="0" err="1" smtClean="0"/>
              <a:t>i</a:t>
            </a:r>
            <a:r>
              <a:rPr lang="en-US" dirty="0" smtClean="0"/>
              <a:t> </a:t>
            </a:r>
            <a:r>
              <a:rPr lang="en-US" dirty="0" err="1" smtClean="0"/>
              <a:t>izveštavanje</a:t>
            </a:r>
            <a:r>
              <a:rPr lang="en-US" dirty="0" smtClean="0"/>
              <a:t> o </a:t>
            </a:r>
            <a:r>
              <a:rPr lang="en-US" dirty="0" err="1" smtClean="0"/>
              <a:t>događajima</a:t>
            </a:r>
            <a:r>
              <a:rPr lang="en-US" dirty="0" smtClean="0"/>
              <a:t>, u </a:t>
            </a:r>
            <a:r>
              <a:rPr lang="en-US" dirty="0" err="1" smtClean="0"/>
              <a:t>skladu</a:t>
            </a:r>
            <a:r>
              <a:rPr lang="en-US" dirty="0" smtClean="0"/>
              <a:t> </a:t>
            </a:r>
            <a:r>
              <a:rPr lang="en-US" dirty="0" err="1" smtClean="0"/>
              <a:t>sa</a:t>
            </a:r>
            <a:r>
              <a:rPr lang="en-US" dirty="0" smtClean="0"/>
              <a:t> MZP. </a:t>
            </a:r>
          </a:p>
          <a:p>
            <a:r>
              <a:rPr lang="en-GB" dirty="0" smtClean="0"/>
              <a:t>	</a:t>
            </a: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476672"/>
            <a:ext cx="7666112" cy="1150367"/>
          </a:xfrm>
        </p:spPr>
        <p:txBody>
          <a:bodyPr>
            <a:normAutofit/>
          </a:bodyPr>
          <a:lstStyle/>
          <a:p>
            <a:pPr marL="541782" indent="-514350"/>
            <a:r>
              <a:rPr lang="sr-Latn-RS" sz="2800" dirty="0" smtClean="0">
                <a:solidFill>
                  <a:srgbClr val="443329"/>
                </a:solidFill>
              </a:rPr>
              <a:t>Primena Medjunarodnog zdravstvenog pravilnika i komunikacija u epidemijskom obaveštavanju</a:t>
            </a:r>
          </a:p>
        </p:txBody>
      </p:sp>
      <p:sp>
        <p:nvSpPr>
          <p:cNvPr id="3" name="Subtitle 2"/>
          <p:cNvSpPr>
            <a:spLocks noGrp="1"/>
          </p:cNvSpPr>
          <p:nvPr>
            <p:ph type="subTitle" idx="1"/>
          </p:nvPr>
        </p:nvSpPr>
        <p:spPr>
          <a:xfrm>
            <a:off x="971600" y="1773238"/>
            <a:ext cx="7881888" cy="4608512"/>
          </a:xfrm>
        </p:spPr>
        <p:txBody>
          <a:bodyPr>
            <a:normAutofit lnSpcReduction="10000"/>
          </a:bodyPr>
          <a:lstStyle/>
          <a:p>
            <a:pPr>
              <a:buFontTx/>
              <a:buChar char="-"/>
            </a:pPr>
            <a:r>
              <a:rPr lang="en-US" i="1" dirty="0" err="1" smtClean="0"/>
              <a:t>Zakon</a:t>
            </a:r>
            <a:r>
              <a:rPr lang="en-US" i="1" dirty="0" smtClean="0"/>
              <a:t> o </a:t>
            </a:r>
            <a:r>
              <a:rPr lang="en-US" i="1" dirty="0" err="1" smtClean="0"/>
              <a:t>zaštiti</a:t>
            </a:r>
            <a:r>
              <a:rPr lang="en-US" i="1" dirty="0" smtClean="0"/>
              <a:t> </a:t>
            </a:r>
            <a:r>
              <a:rPr lang="en-US" i="1" dirty="0" err="1" smtClean="0"/>
              <a:t>od</a:t>
            </a:r>
            <a:r>
              <a:rPr lang="en-US" i="1" dirty="0" smtClean="0"/>
              <a:t> </a:t>
            </a:r>
            <a:r>
              <a:rPr lang="en-US" i="1" dirty="0" err="1" smtClean="0"/>
              <a:t>zaraznih</a:t>
            </a:r>
            <a:r>
              <a:rPr lang="en-US" i="1" dirty="0" smtClean="0"/>
              <a:t> </a:t>
            </a:r>
            <a:r>
              <a:rPr lang="en-US" i="1" dirty="0" err="1" smtClean="0"/>
              <a:t>bolesti</a:t>
            </a:r>
            <a:r>
              <a:rPr lang="en-US" i="1" dirty="0" smtClean="0"/>
              <a:t> </a:t>
            </a:r>
            <a:r>
              <a:rPr lang="en-US" dirty="0" err="1" smtClean="0"/>
              <a:t>i</a:t>
            </a:r>
            <a:r>
              <a:rPr lang="en-US" dirty="0" smtClean="0"/>
              <a:t> </a:t>
            </a:r>
            <a:r>
              <a:rPr lang="en-US" i="1" dirty="0" err="1" smtClean="0"/>
              <a:t>Pravilnik</a:t>
            </a:r>
            <a:r>
              <a:rPr lang="en-US" i="1" dirty="0" smtClean="0"/>
              <a:t> o </a:t>
            </a:r>
            <a:r>
              <a:rPr lang="en-US" i="1" dirty="0" err="1" smtClean="0"/>
              <a:t>prijavljavanju</a:t>
            </a:r>
            <a:r>
              <a:rPr lang="en-US" i="1" dirty="0" smtClean="0"/>
              <a:t> </a:t>
            </a:r>
            <a:r>
              <a:rPr lang="en-US" i="1" dirty="0" err="1" smtClean="0"/>
              <a:t>zaraznih</a:t>
            </a:r>
            <a:r>
              <a:rPr lang="en-US" i="1" dirty="0" smtClean="0"/>
              <a:t> </a:t>
            </a:r>
            <a:r>
              <a:rPr lang="en-US" i="1" dirty="0" err="1" smtClean="0"/>
              <a:t>bolesti</a:t>
            </a:r>
            <a:r>
              <a:rPr lang="en-US" i="1" dirty="0" smtClean="0"/>
              <a:t> </a:t>
            </a:r>
            <a:r>
              <a:rPr lang="en-US" i="1" dirty="0" err="1" smtClean="0"/>
              <a:t>i</a:t>
            </a:r>
            <a:r>
              <a:rPr lang="en-US" i="1" dirty="0" smtClean="0"/>
              <a:t> </a:t>
            </a:r>
            <a:r>
              <a:rPr lang="en-US" i="1" dirty="0" err="1" smtClean="0"/>
              <a:t>drugih</a:t>
            </a:r>
            <a:r>
              <a:rPr lang="en-US" i="1" dirty="0" smtClean="0"/>
              <a:t> </a:t>
            </a:r>
            <a:r>
              <a:rPr lang="en-US" i="1" dirty="0" err="1" smtClean="0"/>
              <a:t>slučajeva</a:t>
            </a:r>
            <a:r>
              <a:rPr lang="en-US" i="1" dirty="0" smtClean="0"/>
              <a:t> </a:t>
            </a:r>
            <a:r>
              <a:rPr lang="en-US" i="1" dirty="0" err="1" smtClean="0"/>
              <a:t>utvrdjenih</a:t>
            </a:r>
            <a:r>
              <a:rPr lang="en-US" i="1" dirty="0" smtClean="0"/>
              <a:t> </a:t>
            </a:r>
            <a:r>
              <a:rPr lang="en-US" i="1" dirty="0" err="1" smtClean="0"/>
              <a:t>Zakonom</a:t>
            </a:r>
            <a:r>
              <a:rPr lang="en-US" i="1" dirty="0" smtClean="0"/>
              <a:t> o </a:t>
            </a:r>
            <a:r>
              <a:rPr lang="en-US" i="1" dirty="0" err="1" smtClean="0"/>
              <a:t>zaštiti</a:t>
            </a:r>
            <a:r>
              <a:rPr lang="en-US" i="1" dirty="0" smtClean="0"/>
              <a:t> </a:t>
            </a:r>
            <a:r>
              <a:rPr lang="en-US" i="1" dirty="0" err="1" smtClean="0"/>
              <a:t>stanovništva</a:t>
            </a:r>
            <a:r>
              <a:rPr lang="en-US" i="1" dirty="0" smtClean="0"/>
              <a:t> </a:t>
            </a:r>
            <a:r>
              <a:rPr lang="en-US" i="1" dirty="0" err="1" smtClean="0"/>
              <a:t>od</a:t>
            </a:r>
            <a:r>
              <a:rPr lang="en-US" i="1" dirty="0" smtClean="0"/>
              <a:t> </a:t>
            </a:r>
            <a:r>
              <a:rPr lang="en-US" i="1" dirty="0" err="1" smtClean="0"/>
              <a:t>zaraznih</a:t>
            </a:r>
            <a:r>
              <a:rPr lang="en-US" i="1" dirty="0" smtClean="0"/>
              <a:t> </a:t>
            </a:r>
            <a:r>
              <a:rPr lang="en-US" i="1" dirty="0" err="1" smtClean="0"/>
              <a:t>bolesti</a:t>
            </a:r>
            <a:r>
              <a:rPr lang="sr-Latn-RS" i="1" dirty="0" smtClean="0"/>
              <a:t> </a:t>
            </a:r>
            <a:r>
              <a:rPr lang="en-US" dirty="0" err="1" smtClean="0"/>
              <a:t>uredjuju</a:t>
            </a:r>
            <a:r>
              <a:rPr lang="en-US" dirty="0" smtClean="0"/>
              <a:t> </a:t>
            </a:r>
            <a:r>
              <a:rPr lang="en-US" dirty="0" err="1" smtClean="0"/>
              <a:t>konvencionalni</a:t>
            </a:r>
            <a:r>
              <a:rPr lang="en-US" dirty="0" smtClean="0"/>
              <a:t> </a:t>
            </a:r>
            <a:r>
              <a:rPr lang="en-US" dirty="0" err="1" smtClean="0"/>
              <a:t>nadzor</a:t>
            </a:r>
            <a:r>
              <a:rPr lang="en-US" dirty="0" smtClean="0"/>
              <a:t> </a:t>
            </a:r>
            <a:r>
              <a:rPr lang="en-US" dirty="0" err="1" smtClean="0"/>
              <a:t>nad</a:t>
            </a:r>
            <a:r>
              <a:rPr lang="en-US" dirty="0" smtClean="0"/>
              <a:t> </a:t>
            </a:r>
            <a:r>
              <a:rPr lang="en-US" dirty="0" err="1" smtClean="0"/>
              <a:t>zaraznih</a:t>
            </a:r>
            <a:r>
              <a:rPr lang="en-US" dirty="0" smtClean="0"/>
              <a:t> </a:t>
            </a:r>
            <a:r>
              <a:rPr lang="en-US" dirty="0" err="1" smtClean="0"/>
              <a:t>bolestima</a:t>
            </a:r>
            <a:r>
              <a:rPr lang="en-US" dirty="0" smtClean="0"/>
              <a:t>, </a:t>
            </a:r>
            <a:r>
              <a:rPr lang="en-US" dirty="0" err="1" smtClean="0"/>
              <a:t>koji</a:t>
            </a:r>
            <a:r>
              <a:rPr lang="en-US" dirty="0" smtClean="0"/>
              <a:t> </a:t>
            </a:r>
            <a:r>
              <a:rPr lang="en-US" dirty="0" err="1" smtClean="0"/>
              <a:t>proizilazi</a:t>
            </a:r>
            <a:r>
              <a:rPr lang="en-US" dirty="0" smtClean="0"/>
              <a:t> </a:t>
            </a:r>
            <a:r>
              <a:rPr lang="en-US" dirty="0" err="1" smtClean="0"/>
              <a:t>iz</a:t>
            </a:r>
            <a:r>
              <a:rPr lang="en-US" dirty="0" smtClean="0"/>
              <a:t> </a:t>
            </a:r>
            <a:r>
              <a:rPr lang="en-US" b="1" dirty="0" err="1" smtClean="0"/>
              <a:t>strukturisanih</a:t>
            </a:r>
            <a:r>
              <a:rPr lang="en-US" b="1" dirty="0" smtClean="0"/>
              <a:t> </a:t>
            </a:r>
            <a:r>
              <a:rPr lang="en-US" b="1" dirty="0" err="1" smtClean="0"/>
              <a:t>podataka</a:t>
            </a:r>
            <a:endParaRPr lang="sr-Latn-RS" b="1" dirty="0" smtClean="0"/>
          </a:p>
          <a:p>
            <a:pPr>
              <a:buFontTx/>
              <a:buChar char="-"/>
            </a:pPr>
            <a:endParaRPr lang="sr-Latn-RS" dirty="0" smtClean="0">
              <a:solidFill>
                <a:srgbClr val="443329"/>
              </a:solidFill>
            </a:endParaRPr>
          </a:p>
          <a:p>
            <a:pPr>
              <a:buFontTx/>
              <a:buChar char="-"/>
            </a:pPr>
            <a:r>
              <a:rPr lang="en-US" dirty="0" err="1" smtClean="0"/>
              <a:t>Proces</a:t>
            </a:r>
            <a:r>
              <a:rPr lang="en-US" dirty="0" smtClean="0"/>
              <a:t> </a:t>
            </a:r>
            <a:r>
              <a:rPr lang="en-US" dirty="0" err="1" smtClean="0"/>
              <a:t>epidemijskog</a:t>
            </a:r>
            <a:r>
              <a:rPr lang="en-US" dirty="0" smtClean="0"/>
              <a:t> </a:t>
            </a:r>
            <a:r>
              <a:rPr lang="en-US" dirty="0" err="1" smtClean="0"/>
              <a:t>izveštavanja</a:t>
            </a:r>
            <a:r>
              <a:rPr lang="en-US" dirty="0" smtClean="0"/>
              <a:t> se, </a:t>
            </a:r>
            <a:r>
              <a:rPr lang="en-US" dirty="0" err="1" smtClean="0"/>
              <a:t>medjutim</a:t>
            </a:r>
            <a:r>
              <a:rPr lang="en-US" dirty="0" smtClean="0"/>
              <a:t>, </a:t>
            </a:r>
            <a:r>
              <a:rPr lang="en-US" dirty="0" err="1" smtClean="0"/>
              <a:t>uglavnom</a:t>
            </a:r>
            <a:r>
              <a:rPr lang="en-US" dirty="0" smtClean="0"/>
              <a:t> </a:t>
            </a:r>
            <a:r>
              <a:rPr lang="en-US" dirty="0" err="1" smtClean="0"/>
              <a:t>oslanja</a:t>
            </a:r>
            <a:r>
              <a:rPr lang="en-US" dirty="0" smtClean="0"/>
              <a:t> </a:t>
            </a:r>
            <a:r>
              <a:rPr lang="en-US" dirty="0" err="1" smtClean="0"/>
              <a:t>na</a:t>
            </a:r>
            <a:r>
              <a:rPr lang="en-US" dirty="0" smtClean="0"/>
              <a:t> </a:t>
            </a:r>
            <a:r>
              <a:rPr lang="en-US" dirty="0" err="1" smtClean="0"/>
              <a:t>nadzor</a:t>
            </a:r>
            <a:r>
              <a:rPr lang="en-US" dirty="0" smtClean="0"/>
              <a:t>, </a:t>
            </a:r>
            <a:r>
              <a:rPr lang="en-US" dirty="0" err="1" smtClean="0"/>
              <a:t>praćenje</a:t>
            </a:r>
            <a:r>
              <a:rPr lang="en-US" dirty="0" smtClean="0"/>
              <a:t> </a:t>
            </a:r>
            <a:r>
              <a:rPr lang="en-US" dirty="0" err="1" smtClean="0"/>
              <a:t>i</a:t>
            </a:r>
            <a:r>
              <a:rPr lang="en-US" dirty="0" smtClean="0"/>
              <a:t> </a:t>
            </a:r>
            <a:r>
              <a:rPr lang="en-US" dirty="0" err="1" smtClean="0"/>
              <a:t>otkrivanje</a:t>
            </a:r>
            <a:r>
              <a:rPr lang="en-US" dirty="0" smtClean="0"/>
              <a:t> </a:t>
            </a:r>
            <a:r>
              <a:rPr lang="en-US" dirty="0" err="1" smtClean="0"/>
              <a:t>još</a:t>
            </a:r>
            <a:r>
              <a:rPr lang="en-US" dirty="0" smtClean="0"/>
              <a:t> </a:t>
            </a:r>
            <a:r>
              <a:rPr lang="en-US" b="1" dirty="0" err="1" smtClean="0"/>
              <a:t>nestrukturisanih</a:t>
            </a:r>
            <a:r>
              <a:rPr lang="en-US" b="1" dirty="0" smtClean="0"/>
              <a:t> </a:t>
            </a:r>
            <a:r>
              <a:rPr lang="en-US" b="1" dirty="0" err="1" smtClean="0"/>
              <a:t>informacija</a:t>
            </a:r>
            <a:r>
              <a:rPr lang="en-US" b="1" dirty="0" smtClean="0"/>
              <a:t> </a:t>
            </a:r>
            <a:r>
              <a:rPr lang="en-US" dirty="0" err="1" smtClean="0"/>
              <a:t>koje</a:t>
            </a:r>
            <a:r>
              <a:rPr lang="en-US" dirty="0" smtClean="0"/>
              <a:t> </a:t>
            </a:r>
            <a:r>
              <a:rPr lang="en-US" dirty="0" err="1" smtClean="0"/>
              <a:t>ukazuju</a:t>
            </a:r>
            <a:r>
              <a:rPr lang="en-US" dirty="0" smtClean="0"/>
              <a:t> </a:t>
            </a:r>
            <a:r>
              <a:rPr lang="en-US" dirty="0" err="1" smtClean="0"/>
              <a:t>na</a:t>
            </a:r>
            <a:r>
              <a:rPr lang="en-US" dirty="0" smtClean="0"/>
              <a:t> </a:t>
            </a:r>
            <a:r>
              <a:rPr lang="en-US" dirty="0" err="1" smtClean="0"/>
              <a:t>pojavu</a:t>
            </a:r>
            <a:r>
              <a:rPr lang="en-US" dirty="0" smtClean="0"/>
              <a:t> </a:t>
            </a:r>
            <a:r>
              <a:rPr lang="en-US" dirty="0" err="1" smtClean="0"/>
              <a:t>zaraznih</a:t>
            </a:r>
            <a:r>
              <a:rPr lang="en-US" dirty="0" smtClean="0"/>
              <a:t> </a:t>
            </a:r>
            <a:r>
              <a:rPr lang="en-US" dirty="0" err="1" smtClean="0"/>
              <a:t>bolesti</a:t>
            </a:r>
            <a:r>
              <a:rPr lang="en-US" dirty="0" smtClean="0"/>
              <a:t> </a:t>
            </a:r>
            <a:r>
              <a:rPr lang="en-US" dirty="0" err="1" smtClean="0"/>
              <a:t>i</a:t>
            </a:r>
            <a:r>
              <a:rPr lang="en-US" dirty="0" smtClean="0"/>
              <a:t> </a:t>
            </a:r>
            <a:r>
              <a:rPr lang="en-US" dirty="0" err="1" smtClean="0"/>
              <a:t>bolesti</a:t>
            </a:r>
            <a:r>
              <a:rPr lang="en-US" dirty="0" smtClean="0"/>
              <a:t> </a:t>
            </a:r>
            <a:r>
              <a:rPr lang="en-US" dirty="0" err="1" smtClean="0"/>
              <a:t>nepoznatog</a:t>
            </a:r>
            <a:r>
              <a:rPr lang="en-US" dirty="0" smtClean="0"/>
              <a:t> </a:t>
            </a:r>
            <a:r>
              <a:rPr lang="en-US" dirty="0" err="1" smtClean="0"/>
              <a:t>uzroka</a:t>
            </a:r>
            <a:r>
              <a:rPr lang="en-US" dirty="0" smtClean="0"/>
              <a:t>, a </a:t>
            </a:r>
            <a:r>
              <a:rPr lang="en-US" dirty="0" err="1" smtClean="0"/>
              <a:t>koje</a:t>
            </a:r>
            <a:r>
              <a:rPr lang="en-US" dirty="0" smtClean="0"/>
              <a:t> </a:t>
            </a:r>
            <a:r>
              <a:rPr lang="en-US" dirty="0" err="1" smtClean="0"/>
              <a:t>mogu</a:t>
            </a:r>
            <a:r>
              <a:rPr lang="en-US" dirty="0" smtClean="0"/>
              <a:t> </a:t>
            </a:r>
            <a:r>
              <a:rPr lang="en-US" dirty="0" err="1" smtClean="0"/>
              <a:t>biti</a:t>
            </a:r>
            <a:r>
              <a:rPr lang="en-US" dirty="0" smtClean="0"/>
              <a:t> </a:t>
            </a:r>
            <a:r>
              <a:rPr lang="en-US" dirty="0" err="1" smtClean="0"/>
              <a:t>potencijalna</a:t>
            </a:r>
            <a:r>
              <a:rPr lang="en-US" dirty="0" smtClean="0"/>
              <a:t> </a:t>
            </a:r>
            <a:r>
              <a:rPr lang="en-US" dirty="0" err="1" smtClean="0"/>
              <a:t>pretnja</a:t>
            </a:r>
            <a:r>
              <a:rPr lang="en-US" dirty="0" smtClean="0"/>
              <a:t> </a:t>
            </a:r>
            <a:r>
              <a:rPr lang="en-US" dirty="0" err="1" smtClean="0"/>
              <a:t>javnom</a:t>
            </a:r>
            <a:r>
              <a:rPr lang="en-US" dirty="0" smtClean="0"/>
              <a:t> </a:t>
            </a:r>
            <a:r>
              <a:rPr lang="en-US" dirty="0" err="1" smtClean="0"/>
              <a:t>zdravlju</a:t>
            </a:r>
            <a:r>
              <a:rPr lang="sr-Latn-RS" dirty="0" smtClean="0"/>
              <a:t> – </a:t>
            </a:r>
            <a:r>
              <a:rPr lang="sr-Latn-RS" b="1" dirty="0" smtClean="0"/>
              <a:t>neformalna komunikacija</a:t>
            </a:r>
            <a:endParaRPr lang="en-US" b="1" dirty="0" smtClean="0">
              <a:solidFill>
                <a:srgbClr val="443329"/>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2"/>
            <a:ext cx="7810128" cy="1150367"/>
          </a:xfrm>
        </p:spPr>
        <p:txBody>
          <a:bodyPr>
            <a:normAutofit/>
          </a:bodyPr>
          <a:lstStyle/>
          <a:p>
            <a:pPr marL="541782" indent="-514350"/>
            <a:r>
              <a:rPr lang="sr-Latn-RS" sz="2800" dirty="0" smtClean="0">
                <a:solidFill>
                  <a:srgbClr val="443329"/>
                </a:solidFill>
              </a:rPr>
              <a:t>Primena Medjunarodnog zdravstvenog pravilnika i komunikacija u epidemijskom obaveštavanju</a:t>
            </a:r>
          </a:p>
        </p:txBody>
      </p:sp>
      <p:sp>
        <p:nvSpPr>
          <p:cNvPr id="3" name="Subtitle 2"/>
          <p:cNvSpPr>
            <a:spLocks noGrp="1"/>
          </p:cNvSpPr>
          <p:nvPr>
            <p:ph type="subTitle" idx="1"/>
          </p:nvPr>
        </p:nvSpPr>
        <p:spPr>
          <a:xfrm>
            <a:off x="971600" y="1773238"/>
            <a:ext cx="7881888" cy="4608512"/>
          </a:xfrm>
        </p:spPr>
        <p:txBody>
          <a:bodyPr>
            <a:normAutofit fontScale="77500" lnSpcReduction="20000"/>
          </a:bodyPr>
          <a:lstStyle/>
          <a:p>
            <a:r>
              <a:rPr lang="sr-Latn-RS" dirty="0" smtClean="0"/>
              <a:t>U</a:t>
            </a:r>
            <a:r>
              <a:rPr lang="en-US" dirty="0" smtClean="0"/>
              <a:t> </a:t>
            </a:r>
            <a:r>
              <a:rPr lang="en-US" dirty="0" err="1" smtClean="0"/>
              <a:t>svrhu</a:t>
            </a:r>
            <a:r>
              <a:rPr lang="en-US" dirty="0" smtClean="0"/>
              <a:t> </a:t>
            </a:r>
            <a:r>
              <a:rPr lang="en-US" dirty="0" err="1" smtClean="0"/>
              <a:t>unapredjivanja</a:t>
            </a:r>
            <a:r>
              <a:rPr lang="en-US" dirty="0" smtClean="0"/>
              <a:t> </a:t>
            </a:r>
            <a:r>
              <a:rPr lang="en-US" dirty="0" err="1" smtClean="0"/>
              <a:t>komunikacije</a:t>
            </a:r>
            <a:r>
              <a:rPr lang="en-US" dirty="0" smtClean="0"/>
              <a:t> </a:t>
            </a:r>
            <a:r>
              <a:rPr lang="en-US" dirty="0" err="1" smtClean="0"/>
              <a:t>kada</a:t>
            </a:r>
            <a:r>
              <a:rPr lang="en-US" dirty="0" smtClean="0"/>
              <a:t> se </a:t>
            </a:r>
            <a:r>
              <a:rPr lang="en-US" dirty="0" err="1" smtClean="0"/>
              <a:t>radi</a:t>
            </a:r>
            <a:r>
              <a:rPr lang="en-US" dirty="0" smtClean="0"/>
              <a:t> o </a:t>
            </a:r>
            <a:r>
              <a:rPr lang="en-US" dirty="0" err="1" smtClean="0"/>
              <a:t>zaraznim</a:t>
            </a:r>
            <a:r>
              <a:rPr lang="en-US" dirty="0" smtClean="0"/>
              <a:t> </a:t>
            </a:r>
            <a:r>
              <a:rPr lang="en-US" dirty="0" err="1" smtClean="0"/>
              <a:t>bolestima</a:t>
            </a:r>
            <a:r>
              <a:rPr lang="en-US" dirty="0" smtClean="0"/>
              <a:t>, </a:t>
            </a:r>
            <a:r>
              <a:rPr lang="en-US" dirty="0" err="1" smtClean="0"/>
              <a:t>na</a:t>
            </a:r>
            <a:r>
              <a:rPr lang="en-US" dirty="0" smtClean="0"/>
              <a:t> </a:t>
            </a:r>
            <a:r>
              <a:rPr lang="en-US" dirty="0" err="1" smtClean="0"/>
              <a:t>nacionalnom</a:t>
            </a:r>
            <a:r>
              <a:rPr lang="en-US" dirty="0" smtClean="0"/>
              <a:t> </a:t>
            </a:r>
            <a:r>
              <a:rPr lang="en-US" dirty="0" err="1" smtClean="0"/>
              <a:t>i</a:t>
            </a:r>
            <a:r>
              <a:rPr lang="en-US" dirty="0" smtClean="0"/>
              <a:t> </a:t>
            </a:r>
            <a:r>
              <a:rPr lang="en-US" dirty="0" err="1" smtClean="0"/>
              <a:t>medjunarodnom</a:t>
            </a:r>
            <a:r>
              <a:rPr lang="en-US" dirty="0" smtClean="0"/>
              <a:t> </a:t>
            </a:r>
            <a:r>
              <a:rPr lang="en-US" dirty="0" err="1" smtClean="0"/>
              <a:t>nivou</a:t>
            </a:r>
            <a:r>
              <a:rPr lang="en-US" dirty="0" smtClean="0"/>
              <a:t>, </a:t>
            </a:r>
            <a:r>
              <a:rPr lang="sr-Latn-RS" dirty="0" smtClean="0"/>
              <a:t> </a:t>
            </a:r>
            <a:r>
              <a:rPr lang="sr-Latn-RS" b="1" dirty="0" smtClean="0"/>
              <a:t>u praksi, bez zakonskog obavezivanja</a:t>
            </a:r>
            <a:r>
              <a:rPr lang="sr-Latn-RS" dirty="0" smtClean="0"/>
              <a:t>, </a:t>
            </a:r>
            <a:r>
              <a:rPr lang="en-US" dirty="0" err="1" smtClean="0"/>
              <a:t>osnovan</a:t>
            </a:r>
            <a:r>
              <a:rPr lang="en-US" dirty="0" smtClean="0"/>
              <a:t> je </a:t>
            </a:r>
            <a:r>
              <a:rPr lang="en-US" b="1" dirty="0" err="1" smtClean="0"/>
              <a:t>Nacionalni</a:t>
            </a:r>
            <a:r>
              <a:rPr lang="en-US" b="1" dirty="0" smtClean="0"/>
              <a:t> </a:t>
            </a:r>
            <a:r>
              <a:rPr lang="en-US" b="1" dirty="0" err="1" smtClean="0"/>
              <a:t>komunikacioni</a:t>
            </a:r>
            <a:r>
              <a:rPr lang="en-US" b="1" dirty="0" smtClean="0"/>
              <a:t> </a:t>
            </a:r>
            <a:r>
              <a:rPr lang="en-US" b="1" dirty="0" err="1" smtClean="0"/>
              <a:t>centar</a:t>
            </a:r>
            <a:r>
              <a:rPr lang="en-US" b="1" dirty="0" smtClean="0"/>
              <a:t>, </a:t>
            </a:r>
            <a:r>
              <a:rPr lang="en-US" b="1" dirty="0" err="1" smtClean="0"/>
              <a:t>kao</a:t>
            </a:r>
            <a:r>
              <a:rPr lang="en-US" b="1" dirty="0" smtClean="0"/>
              <a:t> </a:t>
            </a:r>
            <a:r>
              <a:rPr lang="en-US" b="1" dirty="0" err="1" smtClean="0"/>
              <a:t>podjedinica</a:t>
            </a:r>
            <a:r>
              <a:rPr lang="en-US" b="1" dirty="0" smtClean="0"/>
              <a:t> </a:t>
            </a:r>
            <a:r>
              <a:rPr lang="en-US" b="1" dirty="0" err="1" smtClean="0"/>
              <a:t>Odeljenja</a:t>
            </a:r>
            <a:r>
              <a:rPr lang="en-US" b="1" dirty="0" smtClean="0"/>
              <a:t> </a:t>
            </a:r>
            <a:r>
              <a:rPr lang="en-US" b="1" dirty="0" err="1" smtClean="0"/>
              <a:t>za</a:t>
            </a:r>
            <a:r>
              <a:rPr lang="en-US" b="1" dirty="0" smtClean="0"/>
              <a:t> </a:t>
            </a:r>
            <a:r>
              <a:rPr lang="en-US" b="1" dirty="0" err="1" smtClean="0"/>
              <a:t>prevenciju</a:t>
            </a:r>
            <a:r>
              <a:rPr lang="en-US" b="1" dirty="0" smtClean="0"/>
              <a:t> </a:t>
            </a:r>
            <a:r>
              <a:rPr lang="en-US" b="1" dirty="0" err="1" smtClean="0"/>
              <a:t>i</a:t>
            </a:r>
            <a:r>
              <a:rPr lang="en-US" b="1" dirty="0" smtClean="0"/>
              <a:t> </a:t>
            </a:r>
            <a:r>
              <a:rPr lang="en-US" b="1" dirty="0" err="1" smtClean="0"/>
              <a:t>kontrolu</a:t>
            </a:r>
            <a:r>
              <a:rPr lang="en-US" b="1" dirty="0" smtClean="0"/>
              <a:t> </a:t>
            </a:r>
            <a:r>
              <a:rPr lang="en-US" b="1" dirty="0" err="1" smtClean="0"/>
              <a:t>zaraznih</a:t>
            </a:r>
            <a:r>
              <a:rPr lang="en-US" b="1" dirty="0" smtClean="0"/>
              <a:t> </a:t>
            </a:r>
            <a:r>
              <a:rPr lang="en-US" b="1" dirty="0" err="1" smtClean="0"/>
              <a:t>bolesti</a:t>
            </a:r>
            <a:r>
              <a:rPr lang="sr-Latn-RS" b="1" dirty="0" smtClean="0"/>
              <a:t> u IZJZS-Batut</a:t>
            </a:r>
          </a:p>
          <a:p>
            <a:pPr>
              <a:buFontTx/>
              <a:buChar char="-"/>
            </a:pPr>
            <a:endParaRPr lang="sr-Latn-RS" dirty="0" smtClean="0">
              <a:solidFill>
                <a:srgbClr val="443329"/>
              </a:solidFill>
            </a:endParaRPr>
          </a:p>
          <a:p>
            <a:pPr>
              <a:buFontTx/>
              <a:buChar char="-"/>
            </a:pPr>
            <a:r>
              <a:rPr lang="en-US" dirty="0" err="1" smtClean="0"/>
              <a:t>Osnovne</a:t>
            </a:r>
            <a:r>
              <a:rPr lang="en-US" dirty="0" smtClean="0"/>
              <a:t> </a:t>
            </a:r>
            <a:r>
              <a:rPr lang="en-US" dirty="0" err="1" smtClean="0"/>
              <a:t>aktivnosti</a:t>
            </a:r>
            <a:r>
              <a:rPr lang="en-US" dirty="0" smtClean="0"/>
              <a:t> </a:t>
            </a:r>
            <a:r>
              <a:rPr lang="en-US" dirty="0" err="1" smtClean="0"/>
              <a:t>Komunikacionog</a:t>
            </a:r>
            <a:r>
              <a:rPr lang="en-US" dirty="0" smtClean="0"/>
              <a:t> </a:t>
            </a:r>
            <a:r>
              <a:rPr lang="en-US" dirty="0" err="1" smtClean="0"/>
              <a:t>centra</a:t>
            </a:r>
            <a:r>
              <a:rPr lang="en-US" dirty="0" smtClean="0"/>
              <a:t> u </a:t>
            </a:r>
            <a:r>
              <a:rPr lang="en-US" dirty="0" err="1" smtClean="0"/>
              <a:t>procesu</a:t>
            </a:r>
            <a:r>
              <a:rPr lang="en-US" dirty="0" smtClean="0"/>
              <a:t> </a:t>
            </a:r>
            <a:r>
              <a:rPr lang="en-US" dirty="0" err="1" smtClean="0"/>
              <a:t>epidemijskog</a:t>
            </a:r>
            <a:r>
              <a:rPr lang="en-US" dirty="0" smtClean="0"/>
              <a:t> </a:t>
            </a:r>
            <a:r>
              <a:rPr lang="en-US" dirty="0" err="1" smtClean="0"/>
              <a:t>izveštavanja</a:t>
            </a:r>
            <a:r>
              <a:rPr lang="en-US" dirty="0" smtClean="0"/>
              <a:t> </a:t>
            </a:r>
            <a:r>
              <a:rPr lang="en-US" dirty="0" err="1" smtClean="0"/>
              <a:t>su</a:t>
            </a:r>
            <a:r>
              <a:rPr lang="en-US" dirty="0" smtClean="0"/>
              <a:t>: a) </a:t>
            </a:r>
            <a:r>
              <a:rPr lang="en-US" dirty="0" err="1" smtClean="0"/>
              <a:t>prikupljanje</a:t>
            </a:r>
            <a:r>
              <a:rPr lang="en-US" dirty="0" smtClean="0"/>
              <a:t> </a:t>
            </a:r>
            <a:r>
              <a:rPr lang="en-US" dirty="0" err="1" smtClean="0"/>
              <a:t>podataka</a:t>
            </a:r>
            <a:r>
              <a:rPr lang="en-US" dirty="0" smtClean="0"/>
              <a:t>, b) </a:t>
            </a:r>
            <a:r>
              <a:rPr lang="en-US" dirty="0" err="1" smtClean="0"/>
              <a:t>procena</a:t>
            </a:r>
            <a:r>
              <a:rPr lang="en-US" dirty="0" smtClean="0"/>
              <a:t> </a:t>
            </a:r>
            <a:r>
              <a:rPr lang="en-US" dirty="0" err="1" smtClean="0"/>
              <a:t>i</a:t>
            </a:r>
            <a:r>
              <a:rPr lang="en-US" dirty="0" smtClean="0"/>
              <a:t> </a:t>
            </a:r>
            <a:r>
              <a:rPr lang="en-US" dirty="0" err="1" smtClean="0"/>
              <a:t>verifikacija</a:t>
            </a:r>
            <a:r>
              <a:rPr lang="en-US" dirty="0" smtClean="0"/>
              <a:t> </a:t>
            </a:r>
            <a:r>
              <a:rPr lang="en-US" dirty="0" err="1" smtClean="0"/>
              <a:t>pretnji</a:t>
            </a:r>
            <a:r>
              <a:rPr lang="en-US" dirty="0" smtClean="0"/>
              <a:t>, c) </a:t>
            </a:r>
            <a:r>
              <a:rPr lang="en-US" dirty="0" err="1" smtClean="0"/>
              <a:t>arhiviranje</a:t>
            </a:r>
            <a:r>
              <a:rPr lang="en-US" dirty="0" smtClean="0"/>
              <a:t> </a:t>
            </a:r>
            <a:r>
              <a:rPr lang="en-US" dirty="0" err="1" smtClean="0"/>
              <a:t>i</a:t>
            </a:r>
            <a:r>
              <a:rPr lang="en-US" dirty="0" smtClean="0"/>
              <a:t> </a:t>
            </a:r>
            <a:r>
              <a:rPr lang="en-US" dirty="0" err="1" smtClean="0"/>
              <a:t>diseminacija</a:t>
            </a:r>
            <a:r>
              <a:rPr lang="en-US" dirty="0" smtClean="0"/>
              <a:t> </a:t>
            </a:r>
            <a:r>
              <a:rPr lang="en-US" dirty="0" err="1" smtClean="0"/>
              <a:t>informacija</a:t>
            </a:r>
            <a:r>
              <a:rPr lang="en-US" dirty="0" smtClean="0"/>
              <a:t>, d) </a:t>
            </a:r>
            <a:r>
              <a:rPr lang="en-US" dirty="0" err="1" smtClean="0"/>
              <a:t>podrška</a:t>
            </a:r>
            <a:r>
              <a:rPr lang="en-US" dirty="0" smtClean="0"/>
              <a:t> </a:t>
            </a:r>
            <a:r>
              <a:rPr lang="en-US" dirty="0" err="1" smtClean="0"/>
              <a:t>regionalnim</a:t>
            </a:r>
            <a:r>
              <a:rPr lang="en-US" dirty="0" smtClean="0"/>
              <a:t> </a:t>
            </a:r>
            <a:r>
              <a:rPr lang="en-US" dirty="0" err="1" smtClean="0"/>
              <a:t>institutima</a:t>
            </a:r>
            <a:r>
              <a:rPr lang="en-US" dirty="0" smtClean="0"/>
              <a:t> </a:t>
            </a:r>
            <a:r>
              <a:rPr lang="en-US" dirty="0" err="1" smtClean="0"/>
              <a:t>za</a:t>
            </a:r>
            <a:r>
              <a:rPr lang="en-US" dirty="0" smtClean="0"/>
              <a:t> </a:t>
            </a:r>
            <a:r>
              <a:rPr lang="en-US" dirty="0" err="1" smtClean="0"/>
              <a:t>javno</a:t>
            </a:r>
            <a:r>
              <a:rPr lang="en-US" dirty="0" smtClean="0"/>
              <a:t> </a:t>
            </a:r>
            <a:r>
              <a:rPr lang="en-US" dirty="0" err="1" smtClean="0"/>
              <a:t>zdravlje</a:t>
            </a:r>
            <a:r>
              <a:rPr lang="en-US" dirty="0" smtClean="0"/>
              <a:t> </a:t>
            </a:r>
            <a:r>
              <a:rPr lang="en-US" dirty="0" err="1" smtClean="0"/>
              <a:t>širom</a:t>
            </a:r>
            <a:r>
              <a:rPr lang="en-US" dirty="0" smtClean="0"/>
              <a:t> </a:t>
            </a:r>
            <a:r>
              <a:rPr lang="en-US" dirty="0" err="1" smtClean="0"/>
              <a:t>Srbije</a:t>
            </a:r>
            <a:r>
              <a:rPr lang="en-US" dirty="0" smtClean="0"/>
              <a:t>, e) </a:t>
            </a:r>
            <a:r>
              <a:rPr lang="en-US" dirty="0" err="1" smtClean="0"/>
              <a:t>izveštavanje</a:t>
            </a:r>
            <a:r>
              <a:rPr lang="en-US" dirty="0" smtClean="0"/>
              <a:t> o </a:t>
            </a:r>
            <a:r>
              <a:rPr lang="en-US" dirty="0" err="1" smtClean="0"/>
              <a:t>zaraznim</a:t>
            </a:r>
            <a:r>
              <a:rPr lang="en-US" dirty="0" smtClean="0"/>
              <a:t> </a:t>
            </a:r>
            <a:r>
              <a:rPr lang="en-US" dirty="0" err="1" smtClean="0"/>
              <a:t>bolestima</a:t>
            </a:r>
            <a:r>
              <a:rPr lang="en-US" dirty="0" smtClean="0"/>
              <a:t> </a:t>
            </a:r>
            <a:r>
              <a:rPr lang="en-US" dirty="0" err="1" smtClean="0"/>
              <a:t>koje</a:t>
            </a:r>
            <a:r>
              <a:rPr lang="en-US" dirty="0" smtClean="0"/>
              <a:t> </a:t>
            </a:r>
            <a:r>
              <a:rPr lang="en-US" dirty="0" err="1" smtClean="0"/>
              <a:t>mogu</a:t>
            </a:r>
            <a:r>
              <a:rPr lang="en-US" dirty="0" smtClean="0"/>
              <a:t> </a:t>
            </a:r>
            <a:r>
              <a:rPr lang="en-US" dirty="0" err="1" smtClean="0"/>
              <a:t>biti</a:t>
            </a:r>
            <a:r>
              <a:rPr lang="en-US" dirty="0" smtClean="0"/>
              <a:t> </a:t>
            </a:r>
            <a:r>
              <a:rPr lang="en-US" dirty="0" err="1" smtClean="0"/>
              <a:t>potencijalna</a:t>
            </a:r>
            <a:r>
              <a:rPr lang="en-US" dirty="0" smtClean="0"/>
              <a:t> </a:t>
            </a:r>
            <a:r>
              <a:rPr lang="en-US" dirty="0" err="1" smtClean="0"/>
              <a:t>pretnja</a:t>
            </a:r>
            <a:r>
              <a:rPr lang="en-US" dirty="0" smtClean="0"/>
              <a:t>, f) </a:t>
            </a:r>
            <a:r>
              <a:rPr lang="en-US" dirty="0" err="1" smtClean="0"/>
              <a:t>komunikacija</a:t>
            </a:r>
            <a:r>
              <a:rPr lang="en-US" dirty="0" smtClean="0"/>
              <a:t> </a:t>
            </a:r>
            <a:r>
              <a:rPr lang="en-US" dirty="0" err="1" smtClean="0"/>
              <a:t>i</a:t>
            </a:r>
            <a:r>
              <a:rPr lang="en-US" dirty="0" smtClean="0"/>
              <a:t> </a:t>
            </a:r>
            <a:r>
              <a:rPr lang="en-US" dirty="0" err="1" smtClean="0"/>
              <a:t>saradnja</a:t>
            </a:r>
            <a:r>
              <a:rPr lang="en-US" dirty="0" smtClean="0"/>
              <a:t> </a:t>
            </a:r>
            <a:r>
              <a:rPr lang="en-US" dirty="0" err="1" smtClean="0"/>
              <a:t>sa</a:t>
            </a:r>
            <a:r>
              <a:rPr lang="en-US" dirty="0" smtClean="0"/>
              <a:t> </a:t>
            </a:r>
            <a:r>
              <a:rPr lang="en-US" dirty="0" err="1" smtClean="0"/>
              <a:t>svim</a:t>
            </a:r>
            <a:r>
              <a:rPr lang="en-US" dirty="0" smtClean="0"/>
              <a:t> </a:t>
            </a:r>
            <a:r>
              <a:rPr lang="en-US" dirty="0" err="1" smtClean="0"/>
              <a:t>relevantnim</a:t>
            </a:r>
            <a:r>
              <a:rPr lang="en-US" dirty="0" smtClean="0"/>
              <a:t> </a:t>
            </a:r>
            <a:r>
              <a:rPr lang="en-US" dirty="0" err="1" smtClean="0"/>
              <a:t>institucijama</a:t>
            </a:r>
            <a:r>
              <a:rPr lang="en-US" dirty="0" smtClean="0"/>
              <a:t> (</a:t>
            </a:r>
            <a:r>
              <a:rPr lang="en-US" dirty="0" err="1" smtClean="0"/>
              <a:t>ministarstvima</a:t>
            </a:r>
            <a:r>
              <a:rPr lang="en-US" dirty="0" smtClean="0"/>
              <a:t>, </a:t>
            </a:r>
            <a:r>
              <a:rPr lang="en-US" dirty="0" err="1" smtClean="0"/>
              <a:t>zdravstvenim</a:t>
            </a:r>
            <a:r>
              <a:rPr lang="en-US" dirty="0" smtClean="0"/>
              <a:t> </a:t>
            </a:r>
            <a:r>
              <a:rPr lang="en-US" dirty="0" err="1" smtClean="0"/>
              <a:t>institucijama</a:t>
            </a:r>
            <a:r>
              <a:rPr lang="en-US" dirty="0" smtClean="0"/>
              <a:t>, NVO, </a:t>
            </a:r>
            <a:r>
              <a:rPr lang="en-US" dirty="0" err="1" smtClean="0"/>
              <a:t>medijima</a:t>
            </a:r>
            <a:r>
              <a:rPr lang="en-US" dirty="0" smtClean="0"/>
              <a:t>, </a:t>
            </a:r>
            <a:r>
              <a:rPr lang="en-US" dirty="0" err="1" smtClean="0"/>
              <a:t>itd</a:t>
            </a:r>
            <a:r>
              <a:rPr lang="en-US" dirty="0" smtClean="0"/>
              <a:t>.), g) </a:t>
            </a:r>
            <a:r>
              <a:rPr lang="en-US" dirty="0" err="1" smtClean="0"/>
              <a:t>podrška</a:t>
            </a:r>
            <a:r>
              <a:rPr lang="en-US" dirty="0" smtClean="0"/>
              <a:t> u </a:t>
            </a:r>
            <a:r>
              <a:rPr lang="en-US" dirty="0" err="1" smtClean="0"/>
              <a:t>implementaciji</a:t>
            </a:r>
            <a:r>
              <a:rPr lang="en-US" dirty="0" smtClean="0"/>
              <a:t> </a:t>
            </a:r>
            <a:r>
              <a:rPr lang="en-US" dirty="0" err="1" smtClean="0"/>
              <a:t>Medjunarodnog</a:t>
            </a:r>
            <a:r>
              <a:rPr lang="en-US" dirty="0" smtClean="0"/>
              <a:t> </a:t>
            </a:r>
            <a:r>
              <a:rPr lang="en-US" dirty="0" err="1" smtClean="0"/>
              <a:t>zdravstvenog</a:t>
            </a:r>
            <a:r>
              <a:rPr lang="en-US" dirty="0" smtClean="0"/>
              <a:t> </a:t>
            </a:r>
            <a:r>
              <a:rPr lang="en-US" dirty="0" err="1" smtClean="0"/>
              <a:t>pravilnika</a:t>
            </a:r>
            <a:r>
              <a:rPr lang="en-US" dirty="0" smtClean="0"/>
              <a:t>.</a:t>
            </a:r>
            <a:endParaRPr lang="sr-Latn-RS" dirty="0" smtClean="0"/>
          </a:p>
          <a:p>
            <a:pPr>
              <a:buFontTx/>
              <a:buChar char="-"/>
            </a:pPr>
            <a:endParaRPr lang="sr-Latn-RS" dirty="0" smtClean="0"/>
          </a:p>
          <a:p>
            <a:pPr>
              <a:buFontTx/>
              <a:buChar char="-"/>
            </a:pPr>
            <a:r>
              <a:rPr lang="sr-Latn-RS" dirty="0" smtClean="0"/>
              <a:t>N</a:t>
            </a:r>
            <a:r>
              <a:rPr lang="en-US" dirty="0" smtClean="0"/>
              <a:t>a </a:t>
            </a:r>
            <a:r>
              <a:rPr lang="en-US" dirty="0" err="1" smtClean="0"/>
              <a:t>nivou</a:t>
            </a:r>
            <a:r>
              <a:rPr lang="en-US" dirty="0" smtClean="0"/>
              <a:t> </a:t>
            </a:r>
            <a:r>
              <a:rPr lang="en-US" dirty="0" err="1" smtClean="0"/>
              <a:t>Republike</a:t>
            </a:r>
            <a:r>
              <a:rPr lang="en-US" dirty="0" smtClean="0"/>
              <a:t> </a:t>
            </a:r>
            <a:r>
              <a:rPr lang="en-US" dirty="0" err="1" smtClean="0"/>
              <a:t>Srbije</a:t>
            </a:r>
            <a:r>
              <a:rPr lang="en-US" dirty="0" smtClean="0"/>
              <a:t>, </a:t>
            </a:r>
            <a:r>
              <a:rPr lang="en-US" b="1" dirty="0" err="1" smtClean="0"/>
              <a:t>formirana</a:t>
            </a:r>
            <a:r>
              <a:rPr lang="en-US" b="1" dirty="0" smtClean="0"/>
              <a:t> </a:t>
            </a:r>
            <a:r>
              <a:rPr lang="en-US" b="1" dirty="0" err="1" smtClean="0"/>
              <a:t>mreža</a:t>
            </a:r>
            <a:r>
              <a:rPr lang="en-US" b="1" dirty="0" smtClean="0"/>
              <a:t> </a:t>
            </a:r>
            <a:r>
              <a:rPr lang="en-US" b="1" dirty="0" err="1" smtClean="0"/>
              <a:t>koordinatora</a:t>
            </a:r>
            <a:r>
              <a:rPr lang="en-US" b="1" dirty="0" smtClean="0"/>
              <a:t>, </a:t>
            </a:r>
            <a:r>
              <a:rPr lang="en-US" b="1" dirty="0" err="1" smtClean="0"/>
              <a:t>za</a:t>
            </a:r>
            <a:r>
              <a:rPr lang="en-US" b="1" dirty="0" smtClean="0"/>
              <a:t> </a:t>
            </a:r>
            <a:r>
              <a:rPr lang="en-US" b="1" dirty="0" err="1" smtClean="0"/>
              <a:t>potrebe</a:t>
            </a:r>
            <a:r>
              <a:rPr lang="en-US" b="1" dirty="0" smtClean="0"/>
              <a:t> </a:t>
            </a:r>
            <a:r>
              <a:rPr lang="en-US" b="1" dirty="0" err="1" smtClean="0"/>
              <a:t>brze</a:t>
            </a:r>
            <a:r>
              <a:rPr lang="en-US" b="1" dirty="0" smtClean="0"/>
              <a:t> </a:t>
            </a:r>
            <a:r>
              <a:rPr lang="en-US" b="1" dirty="0" err="1" smtClean="0"/>
              <a:t>i</a:t>
            </a:r>
            <a:r>
              <a:rPr lang="en-US" b="1" dirty="0" smtClean="0"/>
              <a:t> </a:t>
            </a:r>
            <a:r>
              <a:rPr lang="en-US" b="1" dirty="0" err="1" smtClean="0"/>
              <a:t>efikasne</a:t>
            </a:r>
            <a:r>
              <a:rPr lang="en-US" b="1" dirty="0" smtClean="0"/>
              <a:t> </a:t>
            </a:r>
            <a:r>
              <a:rPr lang="en-US" b="1" dirty="0" err="1" smtClean="0"/>
              <a:t>komunikacije</a:t>
            </a:r>
            <a:endParaRPr lang="en-US" b="1" dirty="0" smtClean="0"/>
          </a:p>
          <a:p>
            <a:pPr>
              <a:buFontTx/>
              <a:buChar char="-"/>
            </a:pPr>
            <a:endParaRPr lang="sr-Latn-RS" dirty="0" smtClean="0">
              <a:solidFill>
                <a:srgbClr val="443329"/>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3"/>
            <a:ext cx="7738120" cy="648072"/>
          </a:xfrm>
        </p:spPr>
        <p:txBody>
          <a:bodyPr>
            <a:normAutofit/>
          </a:bodyPr>
          <a:lstStyle/>
          <a:p>
            <a:pPr marL="541782" indent="-514350"/>
            <a:r>
              <a:rPr lang="sr-Latn-RS" sz="2800" dirty="0" smtClean="0">
                <a:solidFill>
                  <a:schemeClr val="tx1"/>
                </a:solidFill>
                <a:latin typeface="+mn-lt"/>
                <a:ea typeface="+mn-ea"/>
                <a:cs typeface="+mn-cs"/>
              </a:rPr>
              <a:t>Zbrinjavanje medicinskog/farmaceutskog otpada</a:t>
            </a:r>
          </a:p>
        </p:txBody>
      </p:sp>
      <p:sp>
        <p:nvSpPr>
          <p:cNvPr id="3" name="Subtitle 2"/>
          <p:cNvSpPr>
            <a:spLocks noGrp="1"/>
          </p:cNvSpPr>
          <p:nvPr>
            <p:ph type="subTitle" idx="1"/>
          </p:nvPr>
        </p:nvSpPr>
        <p:spPr>
          <a:xfrm>
            <a:off x="1043608" y="1773238"/>
            <a:ext cx="7809880" cy="4608512"/>
          </a:xfrm>
        </p:spPr>
        <p:txBody>
          <a:bodyPr>
            <a:normAutofit fontScale="85000" lnSpcReduction="10000"/>
          </a:bodyPr>
          <a:lstStyle/>
          <a:p>
            <a:pPr algn="just">
              <a:buFont typeface="Arial" charset="0"/>
              <a:buChar char="•"/>
            </a:pPr>
            <a:r>
              <a:rPr lang="sr-Latn-RS" dirty="0" smtClean="0">
                <a:solidFill>
                  <a:schemeClr val="tx1"/>
                </a:solidFill>
              </a:rPr>
              <a:t>Godine 2009, sa izmenama 2010. donet je Zakon o upravljanju otpadom</a:t>
            </a:r>
          </a:p>
          <a:p>
            <a:pPr algn="just">
              <a:buFont typeface="Arial" charset="0"/>
              <a:buChar char="•"/>
            </a:pPr>
            <a:endParaRPr lang="sr-Latn-RS" dirty="0" smtClean="0">
              <a:solidFill>
                <a:schemeClr val="tx1"/>
              </a:solidFill>
            </a:endParaRPr>
          </a:p>
          <a:p>
            <a:pPr algn="just">
              <a:buFont typeface="Arial" charset="0"/>
              <a:buChar char="•"/>
            </a:pPr>
            <a:r>
              <a:rPr lang="sr-Latn-RS" dirty="0" smtClean="0">
                <a:solidFill>
                  <a:schemeClr val="tx1"/>
                </a:solidFill>
              </a:rPr>
              <a:t>Član 56 zakona uredjuje u</a:t>
            </a:r>
            <a:r>
              <a:rPr lang="en-US" dirty="0" err="1" smtClean="0">
                <a:solidFill>
                  <a:schemeClr val="tx1"/>
                </a:solidFill>
              </a:rPr>
              <a:t>pravljanje</a:t>
            </a:r>
            <a:r>
              <a:rPr lang="en-US" dirty="0" smtClean="0">
                <a:solidFill>
                  <a:schemeClr val="tx1"/>
                </a:solidFill>
              </a:rPr>
              <a:t> </a:t>
            </a:r>
            <a:r>
              <a:rPr lang="en-US" dirty="0" err="1" smtClean="0">
                <a:solidFill>
                  <a:schemeClr val="tx1"/>
                </a:solidFill>
              </a:rPr>
              <a:t>otpadom</a:t>
            </a:r>
            <a:r>
              <a:rPr lang="en-US" dirty="0" smtClean="0">
                <a:solidFill>
                  <a:schemeClr val="tx1"/>
                </a:solidFill>
              </a:rPr>
              <a:t> </a:t>
            </a:r>
            <a:r>
              <a:rPr lang="en-US" dirty="0" err="1" smtClean="0">
                <a:solidFill>
                  <a:schemeClr val="tx1"/>
                </a:solidFill>
              </a:rPr>
              <a:t>iz</a:t>
            </a:r>
            <a:r>
              <a:rPr lang="en-US" dirty="0" smtClean="0">
                <a:solidFill>
                  <a:schemeClr val="tx1"/>
                </a:solidFill>
              </a:rPr>
              <a:t> </a:t>
            </a:r>
            <a:r>
              <a:rPr lang="en-US" dirty="0" err="1" smtClean="0">
                <a:solidFill>
                  <a:schemeClr val="tx1"/>
                </a:solidFill>
              </a:rPr>
              <a:t>objekata</a:t>
            </a:r>
            <a:r>
              <a:rPr lang="en-US" dirty="0" smtClean="0">
                <a:solidFill>
                  <a:schemeClr val="tx1"/>
                </a:solidFill>
              </a:rPr>
              <a:t> u </a:t>
            </a:r>
            <a:r>
              <a:rPr lang="en-US" dirty="0" err="1" smtClean="0">
                <a:solidFill>
                  <a:schemeClr val="tx1"/>
                </a:solidFill>
              </a:rPr>
              <a:t>kojima</a:t>
            </a:r>
            <a:r>
              <a:rPr lang="en-US" dirty="0" smtClean="0">
                <a:solidFill>
                  <a:schemeClr val="tx1"/>
                </a:solidFill>
              </a:rPr>
              <a:t> se </a:t>
            </a:r>
            <a:r>
              <a:rPr lang="en-US" dirty="0" err="1" smtClean="0">
                <a:solidFill>
                  <a:schemeClr val="tx1"/>
                </a:solidFill>
              </a:rPr>
              <a:t>obavlja</a:t>
            </a:r>
            <a:r>
              <a:rPr lang="en-US" dirty="0" smtClean="0">
                <a:solidFill>
                  <a:schemeClr val="tx1"/>
                </a:solidFill>
              </a:rPr>
              <a:t> </a:t>
            </a:r>
            <a:r>
              <a:rPr lang="en-US" dirty="0" err="1" smtClean="0">
                <a:solidFill>
                  <a:schemeClr val="tx1"/>
                </a:solidFill>
              </a:rPr>
              <a:t>zdravstvena</a:t>
            </a:r>
            <a:r>
              <a:rPr lang="en-US" dirty="0" smtClean="0">
                <a:solidFill>
                  <a:schemeClr val="tx1"/>
                </a:solidFill>
              </a:rPr>
              <a:t> </a:t>
            </a:r>
            <a:r>
              <a:rPr lang="en-US" dirty="0" err="1" smtClean="0">
                <a:solidFill>
                  <a:schemeClr val="tx1"/>
                </a:solidFill>
              </a:rPr>
              <a:t>zaštita</a:t>
            </a:r>
            <a:r>
              <a:rPr lang="en-US" dirty="0" smtClean="0">
                <a:solidFill>
                  <a:schemeClr val="tx1"/>
                </a:solidFill>
              </a:rPr>
              <a:t> </a:t>
            </a:r>
            <a:r>
              <a:rPr lang="en-US" dirty="0" err="1" smtClean="0">
                <a:solidFill>
                  <a:schemeClr val="tx1"/>
                </a:solidFill>
              </a:rPr>
              <a:t>i</a:t>
            </a:r>
            <a:r>
              <a:rPr lang="en-US" dirty="0" smtClean="0">
                <a:solidFill>
                  <a:schemeClr val="tx1"/>
                </a:solidFill>
              </a:rPr>
              <a:t> </a:t>
            </a:r>
            <a:r>
              <a:rPr lang="en-US" dirty="0" err="1" smtClean="0">
                <a:solidFill>
                  <a:schemeClr val="tx1"/>
                </a:solidFill>
              </a:rPr>
              <a:t>farmaceutskim</a:t>
            </a:r>
            <a:r>
              <a:rPr lang="en-US" dirty="0" smtClean="0">
                <a:solidFill>
                  <a:schemeClr val="tx1"/>
                </a:solidFill>
              </a:rPr>
              <a:t> </a:t>
            </a:r>
            <a:r>
              <a:rPr lang="en-US" dirty="0" err="1" smtClean="0">
                <a:solidFill>
                  <a:schemeClr val="tx1"/>
                </a:solidFill>
              </a:rPr>
              <a:t>otpadom</a:t>
            </a:r>
            <a:r>
              <a:rPr lang="en-US" dirty="0" smtClean="0">
                <a:solidFill>
                  <a:schemeClr val="tx1"/>
                </a:solidFill>
              </a:rPr>
              <a:t> </a:t>
            </a:r>
            <a:endParaRPr lang="sr-Latn-RS" dirty="0" smtClean="0">
              <a:solidFill>
                <a:schemeClr val="tx1"/>
              </a:solidFill>
            </a:endParaRPr>
          </a:p>
          <a:p>
            <a:pPr algn="just">
              <a:buFont typeface="Arial" charset="0"/>
              <a:buChar char="•"/>
            </a:pPr>
            <a:endParaRPr lang="sr-Latn-RS" dirty="0" smtClean="0">
              <a:solidFill>
                <a:schemeClr val="tx1"/>
              </a:solidFill>
            </a:endParaRPr>
          </a:p>
          <a:p>
            <a:pPr algn="just">
              <a:buFont typeface="Arial" charset="0"/>
              <a:buChar char="•"/>
            </a:pPr>
            <a:r>
              <a:rPr lang="sr-Latn-RS" dirty="0" smtClean="0">
                <a:solidFill>
                  <a:schemeClr val="tx1"/>
                </a:solidFill>
              </a:rPr>
              <a:t>“</a:t>
            </a:r>
            <a:r>
              <a:rPr lang="vi-VN" dirty="0" smtClean="0">
                <a:solidFill>
                  <a:schemeClr val="tx1"/>
                </a:solidFill>
              </a:rPr>
              <a:t>Apoteke i zdravstvene ustanove dužne su da neupotrebljive lekove (lekovi sa isteklim rokom trajanja, rasuti lekovi, neispravni lekovi u pogledu kvaliteta i dr.) vrate proizvođaču, uvozniku ili distributeru radi bezbednog tretmana kad god je to moguće, naročito citostatike i narkotike. </a:t>
            </a:r>
            <a:r>
              <a:rPr lang="vi-VN" b="1" dirty="0" smtClean="0">
                <a:solidFill>
                  <a:schemeClr val="tx1"/>
                </a:solidFill>
              </a:rPr>
              <a:t>U slučaju da to nije moguće, ovaj otpad se dostavlja apotekama koje su dužne da preuzimaju neupotrebljive lekove od građana</a:t>
            </a:r>
            <a:r>
              <a:rPr lang="sr-Latn-RS" b="1" dirty="0" smtClean="0">
                <a:solidFill>
                  <a:schemeClr val="tx1"/>
                </a:solidFill>
              </a:rPr>
              <a:t>”</a:t>
            </a:r>
            <a:r>
              <a:rPr lang="vi-VN" b="1" dirty="0" smtClean="0">
                <a:solidFill>
                  <a:schemeClr val="tx1"/>
                </a:solidFill>
              </a:rPr>
              <a:t>. </a:t>
            </a:r>
            <a:endParaRPr lang="sr-Latn-RS" b="1" dirty="0" smtClean="0">
              <a:solidFill>
                <a:schemeClr val="tx1"/>
              </a:solidFill>
            </a:endParaRPr>
          </a:p>
          <a:p>
            <a:pPr algn="just">
              <a:buFont typeface="Arial" charset="0"/>
              <a:buChar char="•"/>
            </a:pPr>
            <a:endParaRPr lang="sr-Latn-RS" dirty="0" smtClean="0"/>
          </a:p>
          <a:p>
            <a:pPr algn="just"/>
            <a:endParaRPr lang="sr-Latn-RS" dirty="0" smtClean="0">
              <a:solidFill>
                <a:srgbClr val="443329"/>
              </a:solidFill>
            </a:endParaRPr>
          </a:p>
          <a:p>
            <a:pPr algn="just">
              <a:buFont typeface="Arial" charset="0"/>
              <a:buChar char="•"/>
            </a:pPr>
            <a:endParaRPr lang="sr-Latn-RS" dirty="0" smtClean="0">
              <a:solidFill>
                <a:srgbClr val="443329"/>
              </a:solidFill>
            </a:endParaRPr>
          </a:p>
          <a:p>
            <a:pPr algn="just">
              <a:buFont typeface="Arial" charset="0"/>
              <a:buChar char="•"/>
            </a:pPr>
            <a:endParaRPr lang="sr-Latn-RS" dirty="0" smtClean="0">
              <a:solidFill>
                <a:srgbClr val="443329"/>
              </a:solidFill>
            </a:endParaRPr>
          </a:p>
          <a:p>
            <a:pPr algn="just">
              <a:buFont typeface="Arial" charset="0"/>
              <a:buChar char="•"/>
            </a:pPr>
            <a:endParaRPr lang="sr-Latn-RS" dirty="0" smtClean="0">
              <a:solidFill>
                <a:srgbClr val="443329"/>
              </a:solidFill>
            </a:endParaRPr>
          </a:p>
          <a:p>
            <a:pPr algn="just"/>
            <a:endParaRPr lang="sr-Latn-RS" dirty="0" smtClean="0">
              <a:solidFill>
                <a:srgbClr val="443329"/>
              </a:solidFill>
            </a:endParaRPr>
          </a:p>
          <a:p>
            <a:pPr algn="just">
              <a:buFont typeface="Arial" charset="0"/>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rmAutofit/>
          </a:bodyPr>
          <a:lstStyle/>
          <a:p>
            <a:pPr marL="541782" indent="-514350"/>
            <a:r>
              <a:rPr lang="sr-Latn-RS" sz="2800" dirty="0" smtClean="0">
                <a:solidFill>
                  <a:schemeClr val="tx1"/>
                </a:solidFill>
                <a:latin typeface="+mn-lt"/>
                <a:ea typeface="+mn-ea"/>
                <a:cs typeface="+mn-cs"/>
              </a:rPr>
              <a:t>Zbrinjavanje</a:t>
            </a:r>
            <a:r>
              <a:rPr lang="sr-Latn-RS" sz="2800" dirty="0" smtClean="0">
                <a:solidFill>
                  <a:srgbClr val="443329"/>
                </a:solidFill>
              </a:rPr>
              <a:t> </a:t>
            </a:r>
            <a:r>
              <a:rPr lang="sr-Latn-RS" sz="2800" dirty="0" smtClean="0">
                <a:solidFill>
                  <a:schemeClr val="tx1"/>
                </a:solidFill>
                <a:latin typeface="+mn-lt"/>
                <a:ea typeface="+mn-ea"/>
                <a:cs typeface="+mn-cs"/>
              </a:rPr>
              <a:t>medicinskog/farmaceutskog otpada</a:t>
            </a:r>
          </a:p>
        </p:txBody>
      </p:sp>
      <p:sp>
        <p:nvSpPr>
          <p:cNvPr id="3" name="Subtitle 2"/>
          <p:cNvSpPr>
            <a:spLocks noGrp="1"/>
          </p:cNvSpPr>
          <p:nvPr>
            <p:ph type="subTitle" idx="1"/>
          </p:nvPr>
        </p:nvSpPr>
        <p:spPr>
          <a:xfrm>
            <a:off x="1043608" y="1773238"/>
            <a:ext cx="7809880" cy="4608512"/>
          </a:xfrm>
        </p:spPr>
        <p:txBody>
          <a:bodyPr>
            <a:normAutofit/>
          </a:bodyPr>
          <a:lstStyle/>
          <a:p>
            <a:pPr algn="just"/>
            <a:endParaRPr lang="sr-Latn-RS" dirty="0" smtClean="0">
              <a:solidFill>
                <a:srgbClr val="443329"/>
              </a:solidFill>
            </a:endParaRPr>
          </a:p>
          <a:p>
            <a:pPr algn="just">
              <a:buFont typeface="Arial" charset="0"/>
              <a:buChar char="•"/>
            </a:pPr>
            <a:endParaRPr lang="sr-Latn-RS" dirty="0" smtClean="0"/>
          </a:p>
          <a:p>
            <a:pPr algn="just">
              <a:buFont typeface="Arial" charset="0"/>
              <a:buChar char="•"/>
            </a:pPr>
            <a:r>
              <a:rPr lang="sr-Latn-RS" sz="2800" dirty="0" smtClean="0">
                <a:solidFill>
                  <a:schemeClr val="tx1"/>
                </a:solidFill>
              </a:rPr>
              <a:t>Godine 2010. donet je Pravilnik o upravljanju medicinskim otpadom</a:t>
            </a:r>
          </a:p>
          <a:p>
            <a:pPr algn="just">
              <a:buFont typeface="Arial" charset="0"/>
              <a:buChar char="•"/>
            </a:pPr>
            <a:endParaRPr lang="sr-Latn-RS" sz="2800" dirty="0" smtClean="0">
              <a:solidFill>
                <a:schemeClr val="tx1"/>
              </a:solidFill>
            </a:endParaRPr>
          </a:p>
          <a:p>
            <a:pPr algn="just">
              <a:buFont typeface="Arial" charset="0"/>
              <a:buChar char="•"/>
            </a:pPr>
            <a:r>
              <a:rPr lang="sr-Latn-RS" sz="2800" dirty="0" smtClean="0">
                <a:solidFill>
                  <a:schemeClr val="tx1"/>
                </a:solidFill>
              </a:rPr>
              <a:t>2010-2012 donete:  </a:t>
            </a:r>
            <a:r>
              <a:rPr lang="en-US" sz="2800" dirty="0" smtClean="0">
                <a:solidFill>
                  <a:schemeClr val="tx1"/>
                </a:solidFill>
              </a:rPr>
              <a:t>U</a:t>
            </a:r>
            <a:r>
              <a:rPr lang="sr-Latn-RS" sz="2800" dirty="0" smtClean="0">
                <a:solidFill>
                  <a:schemeClr val="tx1"/>
                </a:solidFill>
              </a:rPr>
              <a:t>redba o proizvodima koji sposle upotrebe postaju posebni tokovi otpada i Pravilnik o uskladjenim iznosima naknade za upravljanje posebnim tokovima otpada, </a:t>
            </a:r>
            <a:r>
              <a:rPr lang="sr-Latn-RS" sz="2800" b="1" dirty="0" smtClean="0">
                <a:solidFill>
                  <a:schemeClr val="tx1"/>
                </a:solidFill>
              </a:rPr>
              <a:t>ali u njih nije uključen farmaceutski otpad</a:t>
            </a:r>
            <a:endParaRPr lang="en-US" sz="2800" b="1" dirty="0" smtClean="0">
              <a:solidFill>
                <a:schemeClr val="tx1"/>
              </a:solidFill>
            </a:endParaRPr>
          </a:p>
          <a:p>
            <a:pPr algn="just">
              <a:buFont typeface="Arial" charset="0"/>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476672"/>
            <a:ext cx="7666112" cy="1150367"/>
          </a:xfrm>
        </p:spPr>
        <p:txBody>
          <a:bodyPr>
            <a:normAutofit fontScale="90000"/>
          </a:bodyPr>
          <a:lstStyle/>
          <a:p>
            <a:pPr eaLnBrk="1" fontAlgn="auto" hangingPunct="1">
              <a:spcAft>
                <a:spcPts val="0"/>
              </a:spcAft>
              <a:defRPr/>
            </a:pPr>
            <a:r>
              <a:rPr lang="sr-Latn-RS" dirty="0" smtClean="0"/>
              <a:t>Zdravstveni sitem Srbije – neka aktuelna pitanja</a:t>
            </a:r>
            <a:endParaRPr lang="en-US" dirty="0"/>
          </a:p>
        </p:txBody>
      </p:sp>
      <p:sp>
        <p:nvSpPr>
          <p:cNvPr id="3" name="Subtitle 2"/>
          <p:cNvSpPr>
            <a:spLocks noGrp="1"/>
          </p:cNvSpPr>
          <p:nvPr>
            <p:ph type="subTitle" idx="1"/>
          </p:nvPr>
        </p:nvSpPr>
        <p:spPr>
          <a:xfrm>
            <a:off x="1187624" y="1773238"/>
            <a:ext cx="7665864" cy="4608512"/>
          </a:xfrm>
        </p:spPr>
        <p:txBody>
          <a:bodyPr>
            <a:normAutofit/>
          </a:bodyPr>
          <a:lstStyle/>
          <a:p>
            <a:pPr marL="541782" indent="-514350" algn="just">
              <a:buFont typeface="+mj-lt"/>
              <a:buAutoNum type="arabicPeriod"/>
            </a:pPr>
            <a:r>
              <a:rPr lang="sr-Latn-RS" dirty="0" smtClean="0">
                <a:solidFill>
                  <a:srgbClr val="443329"/>
                </a:solidFill>
              </a:rPr>
              <a:t>Pravna pravila i mogućnosti fonda za zdravstveno </a:t>
            </a:r>
            <a:r>
              <a:rPr lang="sr-Latn-RS" dirty="0" smtClean="0">
                <a:solidFill>
                  <a:srgbClr val="443329"/>
                </a:solidFill>
              </a:rPr>
              <a:t>osiguranje</a:t>
            </a:r>
          </a:p>
          <a:p>
            <a:pPr marL="541782" indent="-514350" algn="just">
              <a:buFont typeface="+mj-lt"/>
              <a:buAutoNum type="arabicPeriod"/>
            </a:pPr>
            <a:r>
              <a:rPr lang="sr-Latn-RS" dirty="0" smtClean="0">
                <a:solidFill>
                  <a:srgbClr val="443329"/>
                </a:solidFill>
              </a:rPr>
              <a:t>Uvodjenje elektronske zdravstvene dokumentacije na adekvatan </a:t>
            </a:r>
            <a:r>
              <a:rPr lang="sr-Latn-RS" dirty="0" smtClean="0">
                <a:solidFill>
                  <a:srgbClr val="443329"/>
                </a:solidFill>
              </a:rPr>
              <a:t>način</a:t>
            </a:r>
            <a:endParaRPr lang="sr-Latn-RS" dirty="0" smtClean="0">
              <a:solidFill>
                <a:srgbClr val="443329"/>
              </a:solidFill>
            </a:endParaRPr>
          </a:p>
          <a:p>
            <a:pPr marL="541782" indent="-514350" algn="just">
              <a:buFont typeface="+mj-lt"/>
              <a:buAutoNum type="arabicPeriod"/>
            </a:pPr>
            <a:r>
              <a:rPr lang="sr-Latn-RS" dirty="0" smtClean="0">
                <a:solidFill>
                  <a:srgbClr val="443329"/>
                </a:solidFill>
              </a:rPr>
              <a:t>Problemi </a:t>
            </a:r>
            <a:r>
              <a:rPr lang="sr-Latn-RS" dirty="0" smtClean="0">
                <a:solidFill>
                  <a:srgbClr val="443329"/>
                </a:solidFill>
              </a:rPr>
              <a:t>hitne mediciske službe</a:t>
            </a:r>
          </a:p>
          <a:p>
            <a:pPr marL="541782" indent="-514350" algn="just">
              <a:buFont typeface="+mj-lt"/>
              <a:buAutoNum type="arabicPeriod"/>
            </a:pPr>
            <a:r>
              <a:rPr lang="sr-Latn-RS" dirty="0" smtClean="0">
                <a:solidFill>
                  <a:srgbClr val="443329"/>
                </a:solidFill>
              </a:rPr>
              <a:t>Transplantacija </a:t>
            </a:r>
            <a:r>
              <a:rPr lang="sr-Latn-RS" dirty="0" smtClean="0">
                <a:solidFill>
                  <a:srgbClr val="443329"/>
                </a:solidFill>
              </a:rPr>
              <a:t>– kadaverično donorstvo</a:t>
            </a:r>
          </a:p>
          <a:p>
            <a:pPr marL="541782" indent="-514350" algn="just">
              <a:buFont typeface="+mj-lt"/>
              <a:buAutoNum type="arabicPeriod"/>
            </a:pPr>
            <a:r>
              <a:rPr lang="sr-Latn-RS" dirty="0" smtClean="0">
                <a:solidFill>
                  <a:srgbClr val="443329"/>
                </a:solidFill>
              </a:rPr>
              <a:t>Akreditacija zdravstvenih ustanova </a:t>
            </a:r>
            <a:r>
              <a:rPr lang="sr-Latn-RS" dirty="0" smtClean="0">
                <a:solidFill>
                  <a:srgbClr val="443329"/>
                </a:solidFill>
              </a:rPr>
              <a:t>Srbije</a:t>
            </a:r>
          </a:p>
          <a:p>
            <a:pPr marL="541782" indent="-514350" algn="just">
              <a:buFont typeface="+mj-lt"/>
              <a:buAutoNum type="arabicPeriod"/>
            </a:pPr>
            <a:r>
              <a:rPr lang="sr-Latn-RS" dirty="0" smtClean="0">
                <a:solidFill>
                  <a:srgbClr val="443329"/>
                </a:solidFill>
              </a:rPr>
              <a:t>Primena Medjunarodnog zdravstvenog pravilnika i komunikacija u epidemijskom </a:t>
            </a:r>
            <a:r>
              <a:rPr lang="sr-Latn-RS" dirty="0" smtClean="0">
                <a:solidFill>
                  <a:srgbClr val="443329"/>
                </a:solidFill>
              </a:rPr>
              <a:t>obaveštavanju</a:t>
            </a:r>
            <a:endParaRPr lang="sr-Latn-RS" dirty="0" smtClean="0">
              <a:solidFill>
                <a:srgbClr val="443329"/>
              </a:solidFill>
            </a:endParaRPr>
          </a:p>
          <a:p>
            <a:pPr marL="541782" indent="-514350" algn="just">
              <a:buFont typeface="+mj-lt"/>
              <a:buAutoNum type="arabicPeriod"/>
            </a:pPr>
            <a:r>
              <a:rPr lang="sr-Latn-RS" dirty="0" smtClean="0">
                <a:solidFill>
                  <a:srgbClr val="443329"/>
                </a:solidFill>
              </a:rPr>
              <a:t>Zbrinjavanje medicinskog/farmaceutskog otpada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3"/>
            <a:ext cx="7810128" cy="648072"/>
          </a:xfrm>
        </p:spPr>
        <p:txBody>
          <a:bodyPr>
            <a:normAutofit/>
          </a:bodyPr>
          <a:lstStyle/>
          <a:p>
            <a:pPr marL="541782" indent="-514350"/>
            <a:r>
              <a:rPr lang="sr-Latn-RS" sz="2800" dirty="0" smtClean="0">
                <a:solidFill>
                  <a:schemeClr val="tx1"/>
                </a:solidFill>
                <a:latin typeface="+mn-lt"/>
                <a:ea typeface="+mn-ea"/>
                <a:cs typeface="+mn-cs"/>
              </a:rPr>
              <a:t>MEĐUSEKTORSKA SARADNJA</a:t>
            </a:r>
          </a:p>
        </p:txBody>
      </p:sp>
      <p:sp>
        <p:nvSpPr>
          <p:cNvPr id="3" name="Subtitle 2"/>
          <p:cNvSpPr>
            <a:spLocks noGrp="1"/>
          </p:cNvSpPr>
          <p:nvPr>
            <p:ph type="subTitle" idx="1"/>
          </p:nvPr>
        </p:nvSpPr>
        <p:spPr>
          <a:xfrm>
            <a:off x="1043608" y="1268760"/>
            <a:ext cx="7809880" cy="5112990"/>
          </a:xfrm>
        </p:spPr>
        <p:txBody>
          <a:bodyPr>
            <a:normAutofit fontScale="92500" lnSpcReduction="10000"/>
          </a:bodyPr>
          <a:lstStyle/>
          <a:p>
            <a:pPr algn="just">
              <a:buFont typeface="Arial" charset="0"/>
              <a:buChar char="•"/>
            </a:pPr>
            <a:r>
              <a:rPr lang="sr-Latn-RS" sz="2800" dirty="0" smtClean="0">
                <a:solidFill>
                  <a:schemeClr val="tx1"/>
                </a:solidFill>
                <a:effectLst>
                  <a:outerShdw blurRad="50000" dist="30000" dir="5400000" algn="tl" rotWithShape="0">
                    <a:srgbClr val="000000">
                      <a:alpha val="30000"/>
                    </a:srgbClr>
                  </a:outerShdw>
                </a:effectLst>
              </a:rPr>
              <a:t>Palijativa – zdravstvo, socijala, NVO</a:t>
            </a:r>
          </a:p>
          <a:p>
            <a:pPr algn="just">
              <a:buFont typeface="Arial" charset="0"/>
              <a:buChar char="•"/>
            </a:pPr>
            <a:endParaRPr lang="sr-Latn-RS" sz="2800" dirty="0" smtClean="0">
              <a:solidFill>
                <a:schemeClr val="tx1"/>
              </a:solidFill>
              <a:effectLst>
                <a:outerShdw blurRad="50000" dist="30000" dir="5400000" algn="tl" rotWithShape="0">
                  <a:srgbClr val="000000">
                    <a:alpha val="30000"/>
                  </a:srgbClr>
                </a:outerShdw>
              </a:effectLst>
            </a:endParaRPr>
          </a:p>
          <a:p>
            <a:pPr algn="just">
              <a:buFont typeface="Arial" charset="0"/>
              <a:buChar char="•"/>
            </a:pPr>
            <a:r>
              <a:rPr lang="sr-Latn-RS" sz="2800" dirty="0" smtClean="0">
                <a:solidFill>
                  <a:schemeClr val="tx1"/>
                </a:solidFill>
                <a:effectLst>
                  <a:outerShdw blurRad="50000" dist="30000" dir="5400000" algn="tl" rotWithShape="0">
                    <a:srgbClr val="000000">
                      <a:alpha val="30000"/>
                    </a:srgbClr>
                  </a:outerShdw>
                </a:effectLst>
              </a:rPr>
              <a:t>Upravljanje otpadom – zdravstvo i ekologija</a:t>
            </a:r>
          </a:p>
          <a:p>
            <a:pPr algn="just">
              <a:buFont typeface="Arial" charset="0"/>
              <a:buChar char="•"/>
            </a:pPr>
            <a:endParaRPr lang="sr-Latn-RS" sz="2800" dirty="0" smtClean="0">
              <a:solidFill>
                <a:schemeClr val="tx1"/>
              </a:solidFill>
              <a:effectLst>
                <a:outerShdw blurRad="50000" dist="30000" dir="5400000" algn="tl" rotWithShape="0">
                  <a:srgbClr val="000000">
                    <a:alpha val="30000"/>
                  </a:srgbClr>
                </a:outerShdw>
              </a:effectLst>
            </a:endParaRPr>
          </a:p>
          <a:p>
            <a:pPr algn="just">
              <a:buFont typeface="Arial" charset="0"/>
              <a:buChar char="•"/>
            </a:pPr>
            <a:r>
              <a:rPr lang="sr-Latn-RS" sz="2800" dirty="0" smtClean="0">
                <a:solidFill>
                  <a:schemeClr val="tx1"/>
                </a:solidFill>
                <a:effectLst>
                  <a:outerShdw blurRad="50000" dist="30000" dir="5400000" algn="tl" rotWithShape="0">
                    <a:srgbClr val="000000">
                      <a:alpha val="30000"/>
                    </a:srgbClr>
                  </a:outerShdw>
                </a:effectLst>
              </a:rPr>
              <a:t>Romska populacija – zdravstvo i ministarstvo unustrasnjih poslova</a:t>
            </a:r>
          </a:p>
          <a:p>
            <a:pPr algn="just">
              <a:buFont typeface="Arial" charset="0"/>
              <a:buChar char="•"/>
            </a:pPr>
            <a:endParaRPr lang="sr-Latn-RS" sz="2800" dirty="0" smtClean="0">
              <a:solidFill>
                <a:schemeClr val="tx1"/>
              </a:solidFill>
              <a:effectLst>
                <a:outerShdw blurRad="50000" dist="30000" dir="5400000" algn="tl" rotWithShape="0">
                  <a:srgbClr val="000000">
                    <a:alpha val="30000"/>
                  </a:srgbClr>
                </a:outerShdw>
              </a:effectLst>
            </a:endParaRPr>
          </a:p>
          <a:p>
            <a:pPr algn="just">
              <a:buFont typeface="Arial" charset="0"/>
              <a:buChar char="•"/>
            </a:pPr>
            <a:endParaRPr lang="sr-Latn-RS" sz="2800" dirty="0" smtClean="0">
              <a:solidFill>
                <a:schemeClr val="tx1"/>
              </a:solidFill>
              <a:effectLst>
                <a:outerShdw blurRad="50000" dist="30000" dir="5400000" algn="tl" rotWithShape="0">
                  <a:srgbClr val="000000">
                    <a:alpha val="30000"/>
                  </a:srgbClr>
                </a:outerShdw>
              </a:effectLst>
            </a:endParaRPr>
          </a:p>
          <a:p>
            <a:pPr algn="just">
              <a:buFont typeface="Arial" charset="0"/>
              <a:buChar char="•"/>
            </a:pPr>
            <a:r>
              <a:rPr lang="sr-Latn-RS" sz="2800" dirty="0" smtClean="0">
                <a:solidFill>
                  <a:schemeClr val="tx1"/>
                </a:solidFill>
                <a:effectLst>
                  <a:outerShdw blurRad="50000" dist="30000" dir="5400000" algn="tl" rotWithShape="0">
                    <a:srgbClr val="000000">
                      <a:alpha val="30000"/>
                    </a:srgbClr>
                  </a:outerShdw>
                </a:effectLst>
              </a:rPr>
              <a:t>I u svemu tome obavezno prisustvo predstavnika, naravno Ministarstva zdravlja, a obavezno RFZO, kao kanala za finansiranje i Ministarstva finansija (kada se radi o uspostavljanju posebne budžetske linije)</a:t>
            </a:r>
          </a:p>
          <a:p>
            <a:pPr algn="just">
              <a:buFont typeface="Arial" charset="0"/>
              <a:buChar char="•"/>
            </a:pPr>
            <a:endParaRPr lang="sr-Latn-RS" dirty="0" smtClean="0">
              <a:solidFill>
                <a:srgbClr val="443329"/>
              </a:solidFill>
            </a:endParaRPr>
          </a:p>
          <a:p>
            <a:pPr algn="just">
              <a:buFont typeface="Arial" charset="0"/>
              <a:buChar char="•"/>
            </a:pPr>
            <a:endParaRPr lang="en-US" dirty="0" smtClean="0">
              <a:solidFill>
                <a:srgbClr val="443329"/>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76673"/>
            <a:ext cx="7810128" cy="648072"/>
          </a:xfrm>
        </p:spPr>
        <p:txBody>
          <a:bodyPr>
            <a:normAutofit/>
          </a:bodyPr>
          <a:lstStyle/>
          <a:p>
            <a:pPr marL="541782" indent="-514350"/>
            <a:endParaRPr lang="sr-Latn-RS" sz="2800" dirty="0" smtClean="0">
              <a:solidFill>
                <a:schemeClr val="tx1"/>
              </a:solidFill>
              <a:latin typeface="+mn-lt"/>
              <a:ea typeface="+mn-ea"/>
              <a:cs typeface="+mn-cs"/>
            </a:endParaRPr>
          </a:p>
        </p:txBody>
      </p:sp>
      <p:sp>
        <p:nvSpPr>
          <p:cNvPr id="3" name="Subtitle 2"/>
          <p:cNvSpPr>
            <a:spLocks noGrp="1"/>
          </p:cNvSpPr>
          <p:nvPr>
            <p:ph type="subTitle" idx="1"/>
          </p:nvPr>
        </p:nvSpPr>
        <p:spPr>
          <a:xfrm>
            <a:off x="1115616" y="1268760"/>
            <a:ext cx="7809880" cy="5112990"/>
          </a:xfrm>
        </p:spPr>
        <p:txBody>
          <a:bodyPr>
            <a:normAutofit/>
          </a:bodyPr>
          <a:lstStyle/>
          <a:p>
            <a:pPr algn="just">
              <a:buFont typeface="Arial" charset="0"/>
              <a:buChar char="•"/>
            </a:pPr>
            <a:endParaRPr lang="sr-Latn-RS" dirty="0" smtClean="0">
              <a:solidFill>
                <a:srgbClr val="443329"/>
              </a:solidFill>
            </a:endParaRPr>
          </a:p>
          <a:p>
            <a:pPr algn="just">
              <a:buFont typeface="Arial" charset="0"/>
              <a:buChar char="•"/>
            </a:pPr>
            <a:endParaRPr lang="sr-Latn-RS" dirty="0" smtClean="0">
              <a:solidFill>
                <a:srgbClr val="443329"/>
              </a:solidFill>
            </a:endParaRPr>
          </a:p>
          <a:p>
            <a:pPr algn="ctr"/>
            <a:r>
              <a:rPr lang="sr-Latn-RS" sz="5400" dirty="0" smtClean="0">
                <a:solidFill>
                  <a:srgbClr val="443329"/>
                </a:solidFill>
              </a:rPr>
              <a:t>HVALA NA PAŽNJI</a:t>
            </a:r>
          </a:p>
          <a:p>
            <a:pPr algn="ctr"/>
            <a:endParaRPr lang="sr-Latn-RS" sz="5400" dirty="0" smtClean="0">
              <a:solidFill>
                <a:srgbClr val="443329"/>
              </a:solidFill>
            </a:endParaRPr>
          </a:p>
          <a:p>
            <a:pPr algn="ctr"/>
            <a:r>
              <a:rPr lang="sr-Latn-RS" b="1" dirty="0" smtClean="0">
                <a:solidFill>
                  <a:srgbClr val="443329"/>
                </a:solidFill>
              </a:rPr>
              <a:t>marta.sjenicic@gmail.com</a:t>
            </a:r>
          </a:p>
          <a:p>
            <a:pPr algn="ctr"/>
            <a:r>
              <a:rPr lang="sr-Latn-RS" b="1" dirty="0" smtClean="0">
                <a:solidFill>
                  <a:srgbClr val="443329"/>
                </a:solidFill>
              </a:rPr>
              <a:t>udruzenjesupram@gmail.com</a:t>
            </a:r>
            <a:endParaRPr lang="en-US" b="1" dirty="0" smtClean="0">
              <a:solidFill>
                <a:srgbClr val="44332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836712"/>
            <a:ext cx="7738120" cy="1368152"/>
          </a:xfrm>
        </p:spPr>
        <p:txBody>
          <a:bodyPr>
            <a:noAutofit/>
          </a:bodyPr>
          <a:lstStyle/>
          <a:p>
            <a:pPr>
              <a:defRPr/>
            </a:pP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2800" dirty="0" smtClean="0"/>
              <a:t/>
            </a:r>
            <a:br>
              <a:rPr lang="sr-Latn-RS" sz="2800" dirty="0" smtClean="0"/>
            </a:br>
            <a:r>
              <a:rPr lang="sr-Latn-RS" sz="3200" dirty="0" smtClean="0">
                <a:solidFill>
                  <a:schemeClr val="tx2">
                    <a:shade val="30000"/>
                    <a:satMod val="150000"/>
                  </a:schemeClr>
                </a:solidFill>
                <a:latin typeface="+mn-lt"/>
                <a:ea typeface="+mn-ea"/>
                <a:cs typeface="+mn-cs"/>
              </a:rPr>
              <a:t>Republički fond za zdravstveno osiguranje - Pravna pravila, mogućnosti i realociranje sredstava fonda za zdravstveno osiguranje</a:t>
            </a:r>
            <a:r>
              <a:rPr lang="sr-Latn-RS" sz="3600" dirty="0" smtClean="0">
                <a:solidFill>
                  <a:srgbClr val="443329"/>
                </a:solidFill>
              </a:rPr>
              <a:t/>
            </a:r>
            <a:br>
              <a:rPr lang="sr-Latn-RS" sz="3600" dirty="0" smtClean="0">
                <a:solidFill>
                  <a:srgbClr val="443329"/>
                </a:solidFill>
              </a:rPr>
            </a:br>
            <a:endParaRPr lang="en-US" sz="3600" dirty="0"/>
          </a:p>
        </p:txBody>
      </p:sp>
      <p:sp>
        <p:nvSpPr>
          <p:cNvPr id="3" name="Subtitle 2"/>
          <p:cNvSpPr>
            <a:spLocks noGrp="1"/>
          </p:cNvSpPr>
          <p:nvPr>
            <p:ph type="subTitle" idx="1"/>
          </p:nvPr>
        </p:nvSpPr>
        <p:spPr>
          <a:xfrm>
            <a:off x="1043608" y="1773238"/>
            <a:ext cx="7809880" cy="4608512"/>
          </a:xfrm>
        </p:spPr>
        <p:txBody>
          <a:bodyPr>
            <a:normAutofit/>
          </a:bodyPr>
          <a:lstStyle/>
          <a:p>
            <a:pPr>
              <a:buFontTx/>
              <a:buChar char="-"/>
            </a:pPr>
            <a:endParaRPr lang="sr-Latn-RS" dirty="0" smtClean="0">
              <a:solidFill>
                <a:srgbClr val="443329"/>
              </a:solidFill>
            </a:endParaRPr>
          </a:p>
          <a:p>
            <a:pPr>
              <a:buFontTx/>
              <a:buChar char="-"/>
            </a:pPr>
            <a:r>
              <a:rPr lang="en-US" dirty="0" smtClean="0">
                <a:solidFill>
                  <a:srgbClr val="443329"/>
                </a:solidFill>
              </a:rPr>
              <a:t>I</a:t>
            </a:r>
            <a:r>
              <a:rPr lang="sr-Latn-RS" dirty="0" smtClean="0">
                <a:solidFill>
                  <a:srgbClr val="443329"/>
                </a:solidFill>
              </a:rPr>
              <a:t>zabrani lekar kao uslov ostvarivanja zdravstvene zaštite, kroz overu zdravstvene knjižice</a:t>
            </a:r>
          </a:p>
          <a:p>
            <a:pPr>
              <a:buFontTx/>
              <a:buChar char="-"/>
            </a:pPr>
            <a:r>
              <a:rPr lang="sr-Latn-RS" dirty="0" smtClean="0">
                <a:solidFill>
                  <a:srgbClr val="443329"/>
                </a:solidFill>
              </a:rPr>
              <a:t>lečenje u inostranstvu, </a:t>
            </a:r>
          </a:p>
          <a:p>
            <a:pPr>
              <a:buFontTx/>
              <a:buChar char="-"/>
            </a:pPr>
            <a:r>
              <a:rPr lang="sr-Latn-RS" dirty="0" smtClean="0">
                <a:solidFill>
                  <a:srgbClr val="443329"/>
                </a:solidFill>
              </a:rPr>
              <a:t>lečenje o sopstvenom trošku mimo liste čekanja, u zdravstvenoj ustanovi</a:t>
            </a:r>
          </a:p>
          <a:p>
            <a:pPr>
              <a:buFontTx/>
              <a:buChar char="-"/>
            </a:pPr>
            <a:r>
              <a:rPr lang="sr-Latn-RS" dirty="0" smtClean="0">
                <a:solidFill>
                  <a:srgbClr val="443329"/>
                </a:solidFill>
              </a:rPr>
              <a:t>hitne medicinske usluge u inostranstvu,</a:t>
            </a:r>
          </a:p>
          <a:p>
            <a:pPr>
              <a:buFontTx/>
              <a:buChar char="-"/>
            </a:pPr>
            <a:r>
              <a:rPr lang="sr-Latn-RS" dirty="0" smtClean="0">
                <a:solidFill>
                  <a:srgbClr val="443329"/>
                </a:solidFill>
              </a:rPr>
              <a:t>veliki broj izgubljenih sudskih sporova, nakon administrativnog postupka pred organima RFZO</a:t>
            </a:r>
          </a:p>
          <a:p>
            <a:pPr>
              <a:buFontTx/>
              <a:buChar char="-"/>
            </a:pPr>
            <a:endParaRPr lang="sr-Latn-RS" dirty="0" smtClean="0">
              <a:solidFill>
                <a:srgbClr val="443329"/>
              </a:solidFill>
            </a:endParaRPr>
          </a:p>
          <a:p>
            <a:pPr>
              <a:buFontTx/>
              <a:buChar char="-"/>
            </a:pPr>
            <a:endParaRPr lang="sr-Latn-RS" dirty="0" smtClean="0">
              <a:solidFill>
                <a:srgbClr val="44332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476672"/>
            <a:ext cx="7666112" cy="1150367"/>
          </a:xfrm>
        </p:spPr>
        <p:txBody>
          <a:bodyPr>
            <a:noAutofit/>
          </a:bodyPr>
          <a:lstStyle/>
          <a:p>
            <a:pPr marL="541782" indent="-514350"/>
            <a:r>
              <a:rPr lang="sr-Latn-RS" sz="3200" dirty="0" smtClean="0">
                <a:solidFill>
                  <a:schemeClr val="tx2">
                    <a:shade val="30000"/>
                    <a:satMod val="150000"/>
                  </a:schemeClr>
                </a:solidFill>
                <a:latin typeface="+mn-lt"/>
                <a:ea typeface="+mn-ea"/>
                <a:cs typeface="+mn-cs"/>
              </a:rPr>
              <a:t>Izbor lekara kao uslov overavanja zdravstvene knjižice – ograničavajući pravni propisi RFZO</a:t>
            </a:r>
          </a:p>
        </p:txBody>
      </p:sp>
      <p:sp>
        <p:nvSpPr>
          <p:cNvPr id="3" name="Subtitle 2"/>
          <p:cNvSpPr>
            <a:spLocks noGrp="1"/>
          </p:cNvSpPr>
          <p:nvPr>
            <p:ph type="subTitle" idx="1"/>
          </p:nvPr>
        </p:nvSpPr>
        <p:spPr>
          <a:xfrm>
            <a:off x="971600" y="1773238"/>
            <a:ext cx="7881888" cy="4824114"/>
          </a:xfrm>
        </p:spPr>
        <p:txBody>
          <a:bodyPr>
            <a:noAutofit/>
          </a:bodyPr>
          <a:lstStyle/>
          <a:p>
            <a:pPr>
              <a:buFontTx/>
              <a:buChar char="-"/>
            </a:pPr>
            <a:endParaRPr lang="sr-Latn-RS" sz="2400" dirty="0" smtClean="0"/>
          </a:p>
          <a:p>
            <a:pPr>
              <a:buFontTx/>
              <a:buChar char="-"/>
            </a:pPr>
            <a:r>
              <a:rPr lang="en-US" sz="2400" dirty="0" err="1" smtClean="0"/>
              <a:t>Član</a:t>
            </a:r>
            <a:r>
              <a:rPr lang="en-US" sz="2400" dirty="0" smtClean="0"/>
              <a:t> 142</a:t>
            </a:r>
            <a:r>
              <a:rPr lang="sr-Latn-RS" sz="2400" dirty="0" smtClean="0"/>
              <a:t>, stav 4 Zakona o zdravstvenom osiguranju: </a:t>
            </a:r>
            <a:endParaRPr lang="en-US" sz="2400" dirty="0" smtClean="0"/>
          </a:p>
          <a:p>
            <a:endParaRPr lang="sr-Latn-RS" sz="2400" dirty="0" smtClean="0"/>
          </a:p>
          <a:p>
            <a:r>
              <a:rPr lang="sr-Latn-RS" sz="2400" dirty="0" smtClean="0"/>
              <a:t>“</a:t>
            </a:r>
            <a:r>
              <a:rPr lang="vi-VN" sz="2400" dirty="0" smtClean="0"/>
              <a:t>Naknadna overa isprave o osiguranju, odnosno zdravstvene kartice, odnosno posebne isprave o korišćenju zdravstvene zaštite može se izvršiti </a:t>
            </a:r>
            <a:r>
              <a:rPr lang="vi-VN" sz="2400" b="1" dirty="0" smtClean="0"/>
              <a:t>pod uslovom da je osigurano lice izvršilo izbor izabranog lekara</a:t>
            </a:r>
            <a:r>
              <a:rPr lang="vi-VN" sz="2400" dirty="0" smtClean="0"/>
              <a:t> u skladu sa ovim zakonom i propisima donetim za sprovođenje ovog zakona.</a:t>
            </a:r>
            <a:r>
              <a:rPr lang="sr-Latn-RS" sz="2400" dirty="0" smtClean="0"/>
              <a:t>”</a:t>
            </a:r>
            <a:r>
              <a:rPr lang="vi-VN" sz="2400" dirty="0" smtClean="0"/>
              <a:t> </a:t>
            </a:r>
            <a:endParaRPr lang="sr-Latn-RS" sz="2400" dirty="0" smtClean="0"/>
          </a:p>
          <a:p>
            <a:endParaRPr lang="sr-Latn-RS" sz="2400" dirty="0" smtClean="0"/>
          </a:p>
          <a:p>
            <a:r>
              <a:rPr lang="sr-Latn-RS" sz="2400" dirty="0" smtClean="0"/>
              <a:t>(u cilju sprovodjenja kapitacije, kao mehanizma plaćanja u primarnoj z.z.)</a:t>
            </a:r>
          </a:p>
          <a:p>
            <a:endParaRPr lang="sr-Latn-RS" sz="2400" b="1" dirty="0" smtClean="0"/>
          </a:p>
          <a:p>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rmAutofit fontScale="90000"/>
          </a:bodyPr>
          <a:lstStyle/>
          <a:p>
            <a:pPr marL="541782" indent="-514350"/>
            <a:r>
              <a:rPr lang="sr-Latn-RS" sz="3200" dirty="0" smtClean="0">
                <a:solidFill>
                  <a:schemeClr val="tx1"/>
                </a:solidFill>
                <a:effectLst/>
              </a:rPr>
              <a:t>Izbor lekara kao uslov overavanja zdravstvene knjižice – ograničavajući pravni propisi RFZO</a:t>
            </a:r>
            <a:endParaRPr lang="sr-Latn-RS" sz="3200" dirty="0" smtClean="0">
              <a:solidFill>
                <a:schemeClr val="tx1"/>
              </a:solidFill>
            </a:endParaRPr>
          </a:p>
        </p:txBody>
      </p:sp>
      <p:sp>
        <p:nvSpPr>
          <p:cNvPr id="3" name="Subtitle 2"/>
          <p:cNvSpPr>
            <a:spLocks noGrp="1"/>
          </p:cNvSpPr>
          <p:nvPr>
            <p:ph type="subTitle" idx="1"/>
          </p:nvPr>
        </p:nvSpPr>
        <p:spPr>
          <a:xfrm>
            <a:off x="1043608" y="1773238"/>
            <a:ext cx="7809880" cy="4608512"/>
          </a:xfrm>
        </p:spPr>
        <p:txBody>
          <a:bodyPr>
            <a:noAutofit/>
          </a:bodyPr>
          <a:lstStyle/>
          <a:p>
            <a:endParaRPr lang="sr-Latn-RS" sz="1600" b="1" dirty="0" smtClean="0"/>
          </a:p>
          <a:p>
            <a:r>
              <a:rPr lang="sr-Latn-RS" sz="2400" b="1" dirty="0" smtClean="0">
                <a:latin typeface="+mj-lt"/>
              </a:rPr>
              <a:t>Suprotno sa načelima zdravstvenog osiguranja</a:t>
            </a:r>
          </a:p>
          <a:p>
            <a:endParaRPr lang="sr-Latn-RS" sz="2000" b="1" dirty="0" smtClean="0">
              <a:latin typeface="+mj-lt"/>
            </a:endParaRPr>
          </a:p>
          <a:p>
            <a:r>
              <a:rPr lang="sr-Latn-RS" sz="2000" dirty="0" smtClean="0">
                <a:latin typeface="+mj-lt"/>
              </a:rPr>
              <a:t>“</a:t>
            </a:r>
            <a:r>
              <a:rPr lang="vi-VN" sz="2000" dirty="0" smtClean="0">
                <a:latin typeface="+mj-lt"/>
              </a:rPr>
              <a:t>Načelo obaveznosti obezbeđuje se </a:t>
            </a:r>
            <a:r>
              <a:rPr lang="vi-VN" sz="2000" b="1" dirty="0" smtClean="0">
                <a:latin typeface="+mj-lt"/>
              </a:rPr>
              <a:t>obavezom plaćanja doprinosa </a:t>
            </a:r>
            <a:r>
              <a:rPr lang="vi-VN" sz="2000" dirty="0" smtClean="0">
                <a:latin typeface="+mj-lt"/>
              </a:rPr>
              <a:t>za obavezno zdravstveno osiguranje od strane zaposlenih i poslodavaca, kao i drugih obveznika uplate doprinosa u skladu sa zakonom, </a:t>
            </a:r>
            <a:r>
              <a:rPr lang="vi-VN" sz="2000" b="1" dirty="0" smtClean="0">
                <a:latin typeface="+mj-lt"/>
              </a:rPr>
              <a:t>što predstavlja uslov za ostvarivanje prava iz obaveznog zdravstvenog osiguranja.</a:t>
            </a:r>
            <a:r>
              <a:rPr lang="sr-Latn-RS" sz="2000" b="1" dirty="0" smtClean="0">
                <a:latin typeface="+mj-lt"/>
              </a:rPr>
              <a:t>”</a:t>
            </a:r>
            <a:endParaRPr lang="vi-VN" sz="2000" b="1" dirty="0" smtClean="0">
              <a:latin typeface="+mj-lt"/>
            </a:endParaRPr>
          </a:p>
          <a:p>
            <a:endParaRPr lang="sr-Latn-RS" sz="2000" dirty="0" smtClean="0">
              <a:latin typeface="+mj-lt"/>
            </a:endParaRPr>
          </a:p>
          <a:p>
            <a:r>
              <a:rPr lang="sr-Latn-RS" sz="2000" dirty="0" smtClean="0">
                <a:latin typeface="+mj-lt"/>
              </a:rPr>
              <a:t>- </a:t>
            </a:r>
            <a:r>
              <a:rPr lang="sr-Latn-RS" sz="2400" dirty="0" smtClean="0">
                <a:latin typeface="+mj-lt"/>
              </a:rPr>
              <a:t>Dodatno uslovljavanje osiguranika koji su platili doprinose</a:t>
            </a:r>
          </a:p>
          <a:p>
            <a:pPr>
              <a:buFontTx/>
              <a:buChar char="-"/>
            </a:pPr>
            <a:endParaRPr lang="sr-Latn-RS" sz="2400" dirty="0" smtClean="0">
              <a:latin typeface="+mj-lt"/>
            </a:endParaRPr>
          </a:p>
          <a:p>
            <a:r>
              <a:rPr lang="sr-Latn-RS" sz="2400" dirty="0" smtClean="0">
                <a:latin typeface="+mj-lt"/>
              </a:rPr>
              <a:t> -Dodatno uslovljavanje institucija zbog jednog osiguranika koji nije izabrao lekara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Autofit/>
          </a:bodyPr>
          <a:lstStyle/>
          <a:p>
            <a:pPr eaLnBrk="0" hangingPunct="0">
              <a:defRPr/>
            </a:pPr>
            <a:r>
              <a:rPr kumimoji="1" lang="sr-Latn-CS" sz="2800" dirty="0" smtClean="0">
                <a:solidFill>
                  <a:schemeClr val="tx1"/>
                </a:solidFill>
                <a:effectLst/>
                <a:cs typeface="Arial" charset="0"/>
              </a:rPr>
              <a:t>Dostupnost zdravstvene zaštite – ograničenje u pozakonskim propisima RFZO</a:t>
            </a:r>
            <a:endParaRPr kumimoji="1" lang="sr-Latn-CS" sz="2800" dirty="0">
              <a:solidFill>
                <a:schemeClr val="tx1"/>
              </a:solidFill>
              <a:effectLst/>
              <a:cs typeface="Arial" charset="0"/>
            </a:endParaRPr>
          </a:p>
        </p:txBody>
      </p:sp>
      <p:sp>
        <p:nvSpPr>
          <p:cNvPr id="3" name="Subtitle 2"/>
          <p:cNvSpPr>
            <a:spLocks noGrp="1"/>
          </p:cNvSpPr>
          <p:nvPr>
            <p:ph type="subTitle" idx="1"/>
          </p:nvPr>
        </p:nvSpPr>
        <p:spPr>
          <a:xfrm>
            <a:off x="1043608" y="1773238"/>
            <a:ext cx="7809880" cy="4608512"/>
          </a:xfrm>
        </p:spPr>
        <p:txBody>
          <a:bodyPr>
            <a:noAutofit/>
          </a:bodyPr>
          <a:lstStyle/>
          <a:p>
            <a:pPr eaLnBrk="0" hangingPunct="0">
              <a:spcBef>
                <a:spcPct val="50000"/>
              </a:spcBef>
              <a:defRPr/>
            </a:pPr>
            <a:endParaRPr lang="sr-Latn-RS" sz="2400" dirty="0" smtClean="0">
              <a:cs typeface="Arial" charset="0"/>
            </a:endParaRPr>
          </a:p>
          <a:p>
            <a:pPr eaLnBrk="0" hangingPunct="0">
              <a:spcBef>
                <a:spcPct val="50000"/>
              </a:spcBef>
              <a:defRPr/>
            </a:pPr>
            <a:r>
              <a:rPr lang="sr-Latn-RS" sz="2400" dirty="0" smtClean="0">
                <a:cs typeface="Arial" charset="0"/>
              </a:rPr>
              <a:t>Pravo na slobodan izbor, član 29 Zakona o zdravstvenoj zaštiti</a:t>
            </a:r>
          </a:p>
          <a:p>
            <a:pPr eaLnBrk="0" hangingPunct="0">
              <a:spcBef>
                <a:spcPct val="50000"/>
              </a:spcBef>
              <a:defRPr/>
            </a:pPr>
            <a:r>
              <a:rPr lang="ru-RU" sz="2400" dirty="0" smtClean="0">
                <a:cs typeface="Arial" charset="0"/>
              </a:rPr>
              <a:t>Svaki</a:t>
            </a:r>
            <a:r>
              <a:rPr lang="sr-Latn-CS" sz="2400" dirty="0" smtClean="0">
                <a:cs typeface="Arial" charset="0"/>
              </a:rPr>
              <a:t> </a:t>
            </a:r>
            <a:r>
              <a:rPr lang="ru-RU" sz="2400" dirty="0" smtClean="0">
                <a:cs typeface="Arial" charset="0"/>
              </a:rPr>
              <a:t> pacijent </a:t>
            </a:r>
            <a:r>
              <a:rPr lang="sr-Latn-CS" sz="2400" dirty="0" smtClean="0">
                <a:cs typeface="Arial" charset="0"/>
              </a:rPr>
              <a:t> </a:t>
            </a:r>
            <a:r>
              <a:rPr lang="ru-RU" sz="2400" dirty="0" smtClean="0">
                <a:cs typeface="Arial" charset="0"/>
              </a:rPr>
              <a:t>ima </a:t>
            </a:r>
            <a:r>
              <a:rPr lang="sr-Latn-CS" sz="2400" dirty="0" smtClean="0">
                <a:cs typeface="Arial" charset="0"/>
              </a:rPr>
              <a:t> </a:t>
            </a:r>
            <a:r>
              <a:rPr lang="ru-RU" sz="2400" dirty="0" smtClean="0">
                <a:cs typeface="Arial" charset="0"/>
              </a:rPr>
              <a:t>pravo </a:t>
            </a:r>
            <a:r>
              <a:rPr lang="sr-Latn-CS" sz="2400" dirty="0" smtClean="0">
                <a:cs typeface="Arial" charset="0"/>
              </a:rPr>
              <a:t> </a:t>
            </a:r>
            <a:r>
              <a:rPr lang="ru-RU" sz="2400" dirty="0" smtClean="0">
                <a:cs typeface="Arial" charset="0"/>
              </a:rPr>
              <a:t>na </a:t>
            </a:r>
            <a:r>
              <a:rPr lang="sr-Latn-CS" sz="2400" dirty="0" smtClean="0">
                <a:cs typeface="Arial" charset="0"/>
              </a:rPr>
              <a:t> </a:t>
            </a:r>
            <a:r>
              <a:rPr lang="ru-RU" sz="2400" b="1" dirty="0" smtClean="0">
                <a:cs typeface="Arial" charset="0"/>
              </a:rPr>
              <a:t>slobodan izbor</a:t>
            </a:r>
            <a:r>
              <a:rPr lang="sr-Latn-CS" sz="2400" b="1" dirty="0" smtClean="0">
                <a:cs typeface="Arial" charset="0"/>
              </a:rPr>
              <a:t> </a:t>
            </a:r>
            <a:r>
              <a:rPr lang="ru-RU" sz="2400" b="1" dirty="0" smtClean="0">
                <a:cs typeface="Arial" charset="0"/>
              </a:rPr>
              <a:t> doktora </a:t>
            </a:r>
            <a:r>
              <a:rPr lang="sr-Latn-CS" sz="2400" b="1" dirty="0" smtClean="0">
                <a:cs typeface="Arial" charset="0"/>
              </a:rPr>
              <a:t> </a:t>
            </a:r>
            <a:r>
              <a:rPr lang="ru-RU" sz="2400" dirty="0" smtClean="0">
                <a:cs typeface="Arial" charset="0"/>
              </a:rPr>
              <a:t>medicine, </a:t>
            </a:r>
            <a:r>
              <a:rPr lang="sr-Latn-CS" sz="2400" dirty="0" smtClean="0">
                <a:cs typeface="Arial" charset="0"/>
              </a:rPr>
              <a:t> </a:t>
            </a:r>
            <a:r>
              <a:rPr lang="ru-RU" sz="2400" dirty="0" smtClean="0">
                <a:cs typeface="Arial" charset="0"/>
              </a:rPr>
              <a:t>odnosno</a:t>
            </a:r>
            <a:r>
              <a:rPr lang="sr-Latn-CS" sz="2400" dirty="0" smtClean="0">
                <a:cs typeface="Arial" charset="0"/>
              </a:rPr>
              <a:t> </a:t>
            </a:r>
            <a:r>
              <a:rPr lang="ru-RU" sz="2400" dirty="0" smtClean="0">
                <a:cs typeface="Arial" charset="0"/>
              </a:rPr>
              <a:t> doktora </a:t>
            </a:r>
            <a:r>
              <a:rPr lang="sr-Latn-CS" sz="2400" dirty="0" smtClean="0">
                <a:cs typeface="Arial" charset="0"/>
              </a:rPr>
              <a:t> </a:t>
            </a:r>
            <a:r>
              <a:rPr lang="ru-RU" sz="2400" dirty="0" smtClean="0">
                <a:cs typeface="Arial" charset="0"/>
              </a:rPr>
              <a:t>stomatologije</a:t>
            </a:r>
            <a:r>
              <a:rPr lang="sr-Latn-CS" sz="2400" dirty="0" smtClean="0">
                <a:cs typeface="Arial" charset="0"/>
              </a:rPr>
              <a:t> </a:t>
            </a:r>
            <a:r>
              <a:rPr lang="ru-RU" sz="2400" dirty="0" smtClean="0">
                <a:cs typeface="Arial" charset="0"/>
              </a:rPr>
              <a:t> i</a:t>
            </a:r>
            <a:r>
              <a:rPr lang="sr-Latn-CS" sz="2400" dirty="0" smtClean="0">
                <a:cs typeface="Arial" charset="0"/>
              </a:rPr>
              <a:t> </a:t>
            </a:r>
            <a:r>
              <a:rPr lang="ru-RU" sz="2400" dirty="0" smtClean="0">
                <a:cs typeface="Arial" charset="0"/>
              </a:rPr>
              <a:t> </a:t>
            </a:r>
            <a:r>
              <a:rPr lang="ru-RU" sz="2400" b="1" dirty="0" smtClean="0">
                <a:cs typeface="Arial" charset="0"/>
              </a:rPr>
              <a:t>zdravstvene ustanove</a:t>
            </a:r>
            <a:r>
              <a:rPr lang="ru-RU" sz="2400" dirty="0" smtClean="0">
                <a:cs typeface="Arial" charset="0"/>
              </a:rPr>
              <a:t>, </a:t>
            </a:r>
            <a:r>
              <a:rPr lang="sr-Latn-CS" sz="2400" dirty="0" smtClean="0">
                <a:cs typeface="Arial" charset="0"/>
              </a:rPr>
              <a:t> </a:t>
            </a:r>
            <a:r>
              <a:rPr lang="ru-RU" sz="2400" dirty="0" smtClean="0">
                <a:cs typeface="Arial" charset="0"/>
              </a:rPr>
              <a:t>odnosno </a:t>
            </a:r>
            <a:r>
              <a:rPr lang="sr-Latn-CS" sz="2400" dirty="0" smtClean="0">
                <a:cs typeface="Arial" charset="0"/>
              </a:rPr>
              <a:t> </a:t>
            </a:r>
            <a:r>
              <a:rPr lang="ru-RU" sz="2400" b="1" dirty="0" smtClean="0">
                <a:cs typeface="Arial" charset="0"/>
              </a:rPr>
              <a:t>slobodan</a:t>
            </a:r>
            <a:r>
              <a:rPr lang="sr-Latn-CS" sz="2400" b="1" dirty="0" smtClean="0">
                <a:cs typeface="Arial" charset="0"/>
              </a:rPr>
              <a:t> </a:t>
            </a:r>
            <a:r>
              <a:rPr lang="ru-RU" sz="2400" b="1" dirty="0" smtClean="0">
                <a:cs typeface="Arial" charset="0"/>
              </a:rPr>
              <a:t> izbor različitih </a:t>
            </a:r>
            <a:r>
              <a:rPr lang="en-US" sz="2400" b="1" dirty="0" smtClean="0">
                <a:cs typeface="Arial" charset="0"/>
              </a:rPr>
              <a:t> </a:t>
            </a:r>
            <a:r>
              <a:rPr lang="ru-RU" sz="2400" b="1" dirty="0" smtClean="0">
                <a:cs typeface="Arial" charset="0"/>
              </a:rPr>
              <a:t>medicinskih </a:t>
            </a:r>
            <a:r>
              <a:rPr lang="en-US" sz="2400" b="1" dirty="0" smtClean="0">
                <a:cs typeface="Arial" charset="0"/>
              </a:rPr>
              <a:t> </a:t>
            </a:r>
            <a:r>
              <a:rPr lang="ru-RU" sz="2400" b="1" dirty="0" smtClean="0">
                <a:cs typeface="Arial" charset="0"/>
              </a:rPr>
              <a:t>procedur</a:t>
            </a:r>
            <a:r>
              <a:rPr lang="ru-RU" sz="2400" dirty="0" smtClean="0">
                <a:cs typeface="Arial" charset="0"/>
              </a:rPr>
              <a:t>a, u skladu</a:t>
            </a:r>
            <a:r>
              <a:rPr lang="en-US" sz="2400" dirty="0" smtClean="0">
                <a:cs typeface="Arial" charset="0"/>
              </a:rPr>
              <a:t> </a:t>
            </a:r>
            <a:r>
              <a:rPr lang="ru-RU" sz="2400" dirty="0" smtClean="0">
                <a:cs typeface="Arial" charset="0"/>
              </a:rPr>
              <a:t> sa </a:t>
            </a:r>
            <a:r>
              <a:rPr lang="en-US" sz="2400" dirty="0" smtClean="0">
                <a:cs typeface="Arial" charset="0"/>
              </a:rPr>
              <a:t> </a:t>
            </a:r>
            <a:r>
              <a:rPr lang="ru-RU" sz="2400" dirty="0" smtClean="0">
                <a:cs typeface="Arial" charset="0"/>
              </a:rPr>
              <a:t>zakonom, </a:t>
            </a:r>
            <a:r>
              <a:rPr lang="en-US" sz="2400" dirty="0" smtClean="0">
                <a:cs typeface="Arial" charset="0"/>
              </a:rPr>
              <a:t> </a:t>
            </a:r>
            <a:r>
              <a:rPr lang="ru-RU" sz="2400" dirty="0" smtClean="0">
                <a:cs typeface="Arial" charset="0"/>
              </a:rPr>
              <a:t>na</a:t>
            </a:r>
            <a:r>
              <a:rPr lang="en-US" sz="2400" dirty="0" smtClean="0">
                <a:cs typeface="Arial" charset="0"/>
              </a:rPr>
              <a:t> </a:t>
            </a:r>
            <a:r>
              <a:rPr lang="ru-RU" sz="2400" dirty="0" smtClean="0">
                <a:cs typeface="Arial" charset="0"/>
              </a:rPr>
              <a:t> osnovu odgovarajućih </a:t>
            </a:r>
            <a:r>
              <a:rPr lang="en-US" sz="2400" dirty="0" smtClean="0">
                <a:cs typeface="Arial" charset="0"/>
              </a:rPr>
              <a:t> </a:t>
            </a:r>
            <a:r>
              <a:rPr lang="ru-RU" sz="2400" dirty="0" smtClean="0">
                <a:cs typeface="Arial" charset="0"/>
              </a:rPr>
              <a:t>informacija </a:t>
            </a:r>
            <a:r>
              <a:rPr lang="en-US" sz="2400" dirty="0" smtClean="0">
                <a:cs typeface="Arial" charset="0"/>
              </a:rPr>
              <a:t> </a:t>
            </a:r>
            <a:r>
              <a:rPr lang="ru-RU" sz="2400" dirty="0" smtClean="0">
                <a:cs typeface="Arial" charset="0"/>
              </a:rPr>
              <a:t>o </a:t>
            </a:r>
            <a:r>
              <a:rPr lang="en-US" sz="2400" dirty="0" smtClean="0">
                <a:cs typeface="Arial" charset="0"/>
              </a:rPr>
              <a:t> </a:t>
            </a:r>
            <a:r>
              <a:rPr lang="ru-RU" sz="2400" dirty="0" smtClean="0">
                <a:cs typeface="Arial" charset="0"/>
              </a:rPr>
              <a:t>mogućim rizicima</a:t>
            </a:r>
            <a:r>
              <a:rPr lang="en-US" sz="2400" dirty="0" smtClean="0">
                <a:cs typeface="Arial" charset="0"/>
              </a:rPr>
              <a:t> </a:t>
            </a:r>
            <a:r>
              <a:rPr lang="ru-RU" sz="2400" dirty="0" smtClean="0">
                <a:cs typeface="Arial" charset="0"/>
              </a:rPr>
              <a:t> i</a:t>
            </a:r>
            <a:r>
              <a:rPr lang="en-US" sz="2400" dirty="0" smtClean="0">
                <a:cs typeface="Arial" charset="0"/>
              </a:rPr>
              <a:t> </a:t>
            </a:r>
            <a:r>
              <a:rPr lang="ru-RU" sz="2400" dirty="0" smtClean="0">
                <a:cs typeface="Arial" charset="0"/>
              </a:rPr>
              <a:t> posledicama </a:t>
            </a:r>
            <a:r>
              <a:rPr lang="en-US" sz="2400" dirty="0" smtClean="0">
                <a:cs typeface="Arial" charset="0"/>
              </a:rPr>
              <a:t> </a:t>
            </a:r>
            <a:r>
              <a:rPr lang="ru-RU" sz="2400" dirty="0" smtClean="0">
                <a:cs typeface="Arial" charset="0"/>
              </a:rPr>
              <a:t>po</a:t>
            </a:r>
            <a:r>
              <a:rPr lang="en-US" sz="2400" dirty="0" smtClean="0">
                <a:cs typeface="Arial" charset="0"/>
              </a:rPr>
              <a:t> </a:t>
            </a:r>
            <a:r>
              <a:rPr lang="ru-RU" sz="2400" dirty="0" smtClean="0">
                <a:cs typeface="Arial" charset="0"/>
              </a:rPr>
              <a:t> zdravlje pacijenta.</a:t>
            </a:r>
            <a:endParaRPr lang="sr-Latn-RS" sz="2400" dirty="0" smtClean="0">
              <a:cs typeface="Arial" charset="0"/>
            </a:endParaRPr>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76672"/>
            <a:ext cx="7738120" cy="1150367"/>
          </a:xfrm>
        </p:spPr>
        <p:txBody>
          <a:bodyPr>
            <a:noAutofit/>
          </a:bodyPr>
          <a:lstStyle/>
          <a:p>
            <a:pPr eaLnBrk="0" hangingPunct="0">
              <a:defRPr/>
            </a:pPr>
            <a:r>
              <a:rPr kumimoji="1" lang="sr-Latn-CS" sz="2800" dirty="0" smtClean="0">
                <a:solidFill>
                  <a:schemeClr val="tx1"/>
                </a:solidFill>
                <a:effectLst/>
                <a:cs typeface="Arial" charset="0"/>
              </a:rPr>
              <a:t>Dostupnost zdravstvene zaštite – ograničenje u pozakonskim propisima RFZO</a:t>
            </a:r>
            <a:endParaRPr kumimoji="1" lang="sr-Latn-CS" sz="2800" dirty="0">
              <a:solidFill>
                <a:schemeClr val="tx1"/>
              </a:solidFill>
              <a:effectLst/>
              <a:cs typeface="Arial" charset="0"/>
            </a:endParaRPr>
          </a:p>
        </p:txBody>
      </p:sp>
      <p:sp>
        <p:nvSpPr>
          <p:cNvPr id="3" name="Subtitle 2"/>
          <p:cNvSpPr>
            <a:spLocks noGrp="1"/>
          </p:cNvSpPr>
          <p:nvPr>
            <p:ph type="subTitle" idx="1"/>
          </p:nvPr>
        </p:nvSpPr>
        <p:spPr>
          <a:xfrm>
            <a:off x="1043608" y="1773238"/>
            <a:ext cx="7809880" cy="4608512"/>
          </a:xfrm>
        </p:spPr>
        <p:txBody>
          <a:bodyPr>
            <a:noAutofit/>
          </a:bodyPr>
          <a:lstStyle/>
          <a:p>
            <a:pPr eaLnBrk="0" hangingPunct="0">
              <a:spcBef>
                <a:spcPct val="50000"/>
              </a:spcBef>
              <a:defRPr/>
            </a:pPr>
            <a:r>
              <a:rPr lang="sr-Latn-RS" sz="1800" dirty="0" smtClean="0">
                <a:cs typeface="Arial" charset="0"/>
              </a:rPr>
              <a:t>- Član 17. </a:t>
            </a:r>
            <a:r>
              <a:rPr lang="sr-Latn-RS" sz="1800" dirty="0" smtClean="0">
                <a:latin typeface="Arial" charset="0"/>
                <a:cs typeface="Arial" charset="0"/>
              </a:rPr>
              <a:t>Pravilnika o načinu i postupku ostvarivanja prava iz obaveznog zdravstvenog osiguranja kaže: </a:t>
            </a:r>
            <a:r>
              <a:rPr lang="en-US" sz="1800" dirty="0" err="1" smtClean="0">
                <a:latin typeface="Arial" charset="0"/>
                <a:cs typeface="Arial" charset="0"/>
              </a:rPr>
              <a:t>Osigurano</a:t>
            </a:r>
            <a:r>
              <a:rPr lang="en-US" sz="1800" dirty="0" smtClean="0">
                <a:latin typeface="Arial" charset="0"/>
                <a:cs typeface="Arial" charset="0"/>
              </a:rPr>
              <a:t> lice </a:t>
            </a:r>
            <a:r>
              <a:rPr lang="en-US" sz="1800" dirty="0" err="1" smtClean="0">
                <a:latin typeface="Arial" charset="0"/>
                <a:cs typeface="Arial" charset="0"/>
              </a:rPr>
              <a:t>ostvaruje</a:t>
            </a:r>
            <a:r>
              <a:rPr lang="en-US" sz="1800" dirty="0" smtClean="0">
                <a:latin typeface="Arial" charset="0"/>
                <a:cs typeface="Arial" charset="0"/>
              </a:rPr>
              <a:t> </a:t>
            </a:r>
            <a:r>
              <a:rPr lang="en-US" sz="1800" dirty="0" err="1" smtClean="0">
                <a:latin typeface="Arial" charset="0"/>
                <a:cs typeface="Arial" charset="0"/>
              </a:rPr>
              <a:t>zdravstvenu</a:t>
            </a:r>
            <a:r>
              <a:rPr lang="en-US" sz="1800" dirty="0" smtClean="0">
                <a:latin typeface="Arial" charset="0"/>
                <a:cs typeface="Arial" charset="0"/>
              </a:rPr>
              <a:t> </a:t>
            </a:r>
            <a:r>
              <a:rPr lang="en-US" sz="1800" dirty="0" err="1" smtClean="0">
                <a:latin typeface="Arial" charset="0"/>
                <a:cs typeface="Arial" charset="0"/>
              </a:rPr>
              <a:t>zaštitu</a:t>
            </a:r>
            <a:r>
              <a:rPr lang="en-US" sz="1800" dirty="0" smtClean="0">
                <a:latin typeface="Arial" charset="0"/>
                <a:cs typeface="Arial" charset="0"/>
              </a:rPr>
              <a:t> u </a:t>
            </a:r>
            <a:r>
              <a:rPr lang="en-US" sz="1800" dirty="0" err="1" smtClean="0">
                <a:latin typeface="Arial" charset="0"/>
                <a:cs typeface="Arial" charset="0"/>
              </a:rPr>
              <a:t>zdravstvenoj</a:t>
            </a:r>
            <a:r>
              <a:rPr lang="en-US" sz="1800" dirty="0" smtClean="0">
                <a:latin typeface="Arial" charset="0"/>
                <a:cs typeface="Arial" charset="0"/>
              </a:rPr>
              <a:t> </a:t>
            </a:r>
            <a:r>
              <a:rPr lang="en-US" sz="1800" dirty="0" err="1" smtClean="0">
                <a:latin typeface="Arial" charset="0"/>
                <a:cs typeface="Arial" charset="0"/>
              </a:rPr>
              <a:t>ustanovi</a:t>
            </a:r>
            <a:r>
              <a:rPr lang="en-US" sz="1800" dirty="0" smtClean="0">
                <a:latin typeface="Arial" charset="0"/>
                <a:cs typeface="Arial" charset="0"/>
              </a:rPr>
              <a:t>, </a:t>
            </a:r>
            <a:r>
              <a:rPr lang="en-US" sz="1800" dirty="0" err="1" smtClean="0">
                <a:latin typeface="Arial" charset="0"/>
                <a:cs typeface="Arial" charset="0"/>
              </a:rPr>
              <a:t>odnosno</a:t>
            </a:r>
            <a:r>
              <a:rPr lang="en-US" sz="1800" dirty="0" smtClean="0">
                <a:latin typeface="Arial" charset="0"/>
                <a:cs typeface="Arial" charset="0"/>
              </a:rPr>
              <a:t> </a:t>
            </a:r>
            <a:r>
              <a:rPr lang="en-US" sz="1800" dirty="0" err="1" smtClean="0">
                <a:latin typeface="Arial" charset="0"/>
                <a:cs typeface="Arial" charset="0"/>
              </a:rPr>
              <a:t>kod</a:t>
            </a:r>
            <a:r>
              <a:rPr lang="en-US" sz="1800" dirty="0" smtClean="0">
                <a:latin typeface="Arial" charset="0"/>
                <a:cs typeface="Arial" charset="0"/>
              </a:rPr>
              <a:t> </a:t>
            </a:r>
            <a:r>
              <a:rPr lang="en-US" sz="1800" dirty="0" err="1" smtClean="0">
                <a:latin typeface="Arial" charset="0"/>
                <a:cs typeface="Arial" charset="0"/>
              </a:rPr>
              <a:t>drugog</a:t>
            </a:r>
            <a:r>
              <a:rPr lang="en-US" sz="1800" dirty="0" smtClean="0">
                <a:latin typeface="Arial" charset="0"/>
                <a:cs typeface="Arial" charset="0"/>
              </a:rPr>
              <a:t> </a:t>
            </a:r>
            <a:r>
              <a:rPr lang="en-US" sz="1800" dirty="0" err="1" smtClean="0">
                <a:latin typeface="Arial" charset="0"/>
                <a:cs typeface="Arial" charset="0"/>
              </a:rPr>
              <a:t>davaoca</a:t>
            </a:r>
            <a:r>
              <a:rPr lang="en-US" sz="1800" dirty="0" smtClean="0">
                <a:latin typeface="Arial" charset="0"/>
                <a:cs typeface="Arial" charset="0"/>
              </a:rPr>
              <a:t> </a:t>
            </a:r>
            <a:r>
              <a:rPr lang="en-US" sz="1800" dirty="0" err="1" smtClean="0">
                <a:latin typeface="Arial" charset="0"/>
                <a:cs typeface="Arial" charset="0"/>
              </a:rPr>
              <a:t>zdravstvenih</a:t>
            </a:r>
            <a:r>
              <a:rPr lang="en-US" sz="1800" dirty="0" smtClean="0">
                <a:latin typeface="Arial" charset="0"/>
                <a:cs typeface="Arial" charset="0"/>
              </a:rPr>
              <a:t> </a:t>
            </a:r>
            <a:r>
              <a:rPr lang="en-US" sz="1800" dirty="0" err="1" smtClean="0">
                <a:latin typeface="Arial" charset="0"/>
                <a:cs typeface="Arial" charset="0"/>
              </a:rPr>
              <a:t>usluga</a:t>
            </a:r>
            <a:r>
              <a:rPr lang="en-US" sz="1800" dirty="0" smtClean="0">
                <a:latin typeface="Arial" charset="0"/>
                <a:cs typeface="Arial" charset="0"/>
              </a:rPr>
              <a:t> (u </a:t>
            </a:r>
            <a:r>
              <a:rPr lang="en-US" sz="1800" dirty="0" err="1" smtClean="0">
                <a:latin typeface="Arial" charset="0"/>
                <a:cs typeface="Arial" charset="0"/>
              </a:rPr>
              <a:t>daljem</a:t>
            </a:r>
            <a:r>
              <a:rPr lang="en-US" sz="1800" dirty="0" smtClean="0">
                <a:latin typeface="Arial" charset="0"/>
                <a:cs typeface="Arial" charset="0"/>
              </a:rPr>
              <a:t> </a:t>
            </a:r>
            <a:r>
              <a:rPr lang="en-US" sz="1800" dirty="0" err="1" smtClean="0">
                <a:latin typeface="Arial" charset="0"/>
                <a:cs typeface="Arial" charset="0"/>
              </a:rPr>
              <a:t>tekstu</a:t>
            </a:r>
            <a:r>
              <a:rPr lang="en-US" sz="1800" dirty="0" smtClean="0">
                <a:latin typeface="Arial" charset="0"/>
                <a:cs typeface="Arial" charset="0"/>
              </a:rPr>
              <a:t>: </a:t>
            </a:r>
            <a:r>
              <a:rPr lang="en-US" sz="1800" dirty="0" err="1" smtClean="0">
                <a:latin typeface="Arial" charset="0"/>
                <a:cs typeface="Arial" charset="0"/>
              </a:rPr>
              <a:t>zdravstvena</a:t>
            </a:r>
            <a:r>
              <a:rPr lang="en-US" sz="1800" dirty="0" smtClean="0">
                <a:latin typeface="Arial" charset="0"/>
                <a:cs typeface="Arial" charset="0"/>
              </a:rPr>
              <a:t> </a:t>
            </a:r>
            <a:r>
              <a:rPr lang="en-US" sz="1800" dirty="0" err="1" smtClean="0">
                <a:latin typeface="Arial" charset="0"/>
                <a:cs typeface="Arial" charset="0"/>
              </a:rPr>
              <a:t>ustanova</a:t>
            </a:r>
            <a:r>
              <a:rPr lang="en-US" sz="1800" dirty="0" smtClean="0">
                <a:latin typeface="Arial" charset="0"/>
                <a:cs typeface="Arial" charset="0"/>
              </a:rPr>
              <a:t>), </a:t>
            </a:r>
            <a:r>
              <a:rPr lang="en-US" sz="1800" b="1" dirty="0" err="1" smtClean="0">
                <a:latin typeface="Arial" charset="0"/>
                <a:cs typeface="Arial" charset="0"/>
              </a:rPr>
              <a:t>koji</a:t>
            </a:r>
            <a:r>
              <a:rPr lang="en-US" sz="1800" b="1" dirty="0" smtClean="0">
                <a:latin typeface="Arial" charset="0"/>
                <a:cs typeface="Arial" charset="0"/>
              </a:rPr>
              <a:t> </a:t>
            </a:r>
            <a:r>
              <a:rPr lang="en-US" sz="1800" b="1" dirty="0" err="1" smtClean="0">
                <a:latin typeface="Arial" charset="0"/>
                <a:cs typeface="Arial" charset="0"/>
              </a:rPr>
              <a:t>ima</a:t>
            </a:r>
            <a:r>
              <a:rPr lang="en-US" sz="1800" b="1" dirty="0" smtClean="0">
                <a:latin typeface="Arial" charset="0"/>
                <a:cs typeface="Arial" charset="0"/>
              </a:rPr>
              <a:t> </a:t>
            </a:r>
            <a:r>
              <a:rPr lang="en-US" sz="1800" b="1" dirty="0" err="1" smtClean="0">
                <a:latin typeface="Arial" charset="0"/>
                <a:cs typeface="Arial" charset="0"/>
              </a:rPr>
              <a:t>sedište</a:t>
            </a:r>
            <a:r>
              <a:rPr lang="en-US" sz="1800" b="1" dirty="0" smtClean="0">
                <a:latin typeface="Arial" charset="0"/>
                <a:cs typeface="Arial" charset="0"/>
              </a:rPr>
              <a:t> </a:t>
            </a:r>
            <a:r>
              <a:rPr lang="en-US" sz="1800" b="1" dirty="0" err="1" smtClean="0">
                <a:latin typeface="Arial" charset="0"/>
                <a:cs typeface="Arial" charset="0"/>
              </a:rPr>
              <a:t>na</a:t>
            </a:r>
            <a:r>
              <a:rPr lang="en-US" sz="1800" b="1" dirty="0" smtClean="0">
                <a:latin typeface="Arial" charset="0"/>
                <a:cs typeface="Arial" charset="0"/>
              </a:rPr>
              <a:t> </a:t>
            </a:r>
            <a:r>
              <a:rPr lang="en-US" sz="1800" b="1" dirty="0" err="1" smtClean="0">
                <a:latin typeface="Arial" charset="0"/>
                <a:cs typeface="Arial" charset="0"/>
              </a:rPr>
              <a:t>području</a:t>
            </a:r>
            <a:r>
              <a:rPr lang="en-US" sz="1800" b="1" dirty="0" smtClean="0">
                <a:latin typeface="Arial" charset="0"/>
                <a:cs typeface="Arial" charset="0"/>
              </a:rPr>
              <a:t> </a:t>
            </a:r>
            <a:r>
              <a:rPr lang="en-US" sz="1800" b="1" dirty="0" err="1" smtClean="0">
                <a:latin typeface="Arial" charset="0"/>
                <a:cs typeface="Arial" charset="0"/>
              </a:rPr>
              <a:t>matične</a:t>
            </a:r>
            <a:r>
              <a:rPr lang="en-US" sz="1800" b="1" dirty="0" smtClean="0">
                <a:latin typeface="Arial" charset="0"/>
                <a:cs typeface="Arial" charset="0"/>
              </a:rPr>
              <a:t> </a:t>
            </a:r>
            <a:r>
              <a:rPr lang="en-US" sz="1800" b="1" dirty="0" err="1" smtClean="0">
                <a:latin typeface="Arial" charset="0"/>
                <a:cs typeface="Arial" charset="0"/>
              </a:rPr>
              <a:t>filijale</a:t>
            </a:r>
            <a:r>
              <a:rPr lang="en-US" sz="1800" dirty="0" smtClean="0">
                <a:latin typeface="Arial" charset="0"/>
                <a:cs typeface="Arial" charset="0"/>
              </a:rPr>
              <a:t> </a:t>
            </a:r>
            <a:r>
              <a:rPr lang="en-US" sz="1800" dirty="0" err="1" smtClean="0">
                <a:latin typeface="Arial" charset="0"/>
                <a:cs typeface="Arial" charset="0"/>
              </a:rPr>
              <a:t>sa</a:t>
            </a:r>
            <a:r>
              <a:rPr lang="en-US" sz="1800" dirty="0" smtClean="0">
                <a:latin typeface="Arial" charset="0"/>
                <a:cs typeface="Arial" charset="0"/>
              </a:rPr>
              <a:t> </a:t>
            </a:r>
            <a:r>
              <a:rPr lang="en-US" sz="1800" dirty="0" err="1" smtClean="0">
                <a:latin typeface="Arial" charset="0"/>
                <a:cs typeface="Arial" charset="0"/>
              </a:rPr>
              <a:t>kojim</a:t>
            </a:r>
            <a:r>
              <a:rPr lang="en-US" sz="1800" dirty="0" smtClean="0">
                <a:latin typeface="Arial" charset="0"/>
                <a:cs typeface="Arial" charset="0"/>
              </a:rPr>
              <a:t> je </a:t>
            </a:r>
            <a:r>
              <a:rPr lang="en-US" sz="1800" dirty="0" err="1" smtClean="0">
                <a:latin typeface="Arial" charset="0"/>
                <a:cs typeface="Arial" charset="0"/>
              </a:rPr>
              <a:t>zaključen</a:t>
            </a:r>
            <a:r>
              <a:rPr lang="en-US" sz="1800" dirty="0" smtClean="0">
                <a:latin typeface="Arial" charset="0"/>
                <a:cs typeface="Arial" charset="0"/>
              </a:rPr>
              <a:t> </a:t>
            </a:r>
            <a:r>
              <a:rPr lang="en-US" sz="1800" dirty="0" err="1" smtClean="0">
                <a:latin typeface="Arial" charset="0"/>
                <a:cs typeface="Arial" charset="0"/>
              </a:rPr>
              <a:t>ugovor</a:t>
            </a:r>
            <a:r>
              <a:rPr lang="en-US" sz="1800" dirty="0" smtClean="0">
                <a:latin typeface="Arial" charset="0"/>
                <a:cs typeface="Arial" charset="0"/>
              </a:rPr>
              <a:t> o </a:t>
            </a:r>
            <a:r>
              <a:rPr lang="en-US" sz="1800" dirty="0" err="1" smtClean="0">
                <a:latin typeface="Arial" charset="0"/>
                <a:cs typeface="Arial" charset="0"/>
              </a:rPr>
              <a:t>pružanju</a:t>
            </a:r>
            <a:r>
              <a:rPr lang="en-US" sz="1800" dirty="0" smtClean="0">
                <a:latin typeface="Arial" charset="0"/>
                <a:cs typeface="Arial" charset="0"/>
              </a:rPr>
              <a:t> </a:t>
            </a:r>
            <a:r>
              <a:rPr lang="en-US" sz="1800" dirty="0" err="1" smtClean="0">
                <a:latin typeface="Arial" charset="0"/>
                <a:cs typeface="Arial" charset="0"/>
              </a:rPr>
              <a:t>zdravstvene</a:t>
            </a:r>
            <a:r>
              <a:rPr lang="en-US" sz="1800" dirty="0" smtClean="0">
                <a:latin typeface="Arial" charset="0"/>
                <a:cs typeface="Arial" charset="0"/>
              </a:rPr>
              <a:t> </a:t>
            </a:r>
            <a:r>
              <a:rPr lang="en-US" sz="1800" dirty="0" err="1" smtClean="0">
                <a:latin typeface="Arial" charset="0"/>
                <a:cs typeface="Arial" charset="0"/>
              </a:rPr>
              <a:t>zaštite</a:t>
            </a:r>
            <a:r>
              <a:rPr lang="en-US" sz="1800" dirty="0" smtClean="0">
                <a:latin typeface="Arial" charset="0"/>
                <a:cs typeface="Arial" charset="0"/>
              </a:rPr>
              <a:t>. </a:t>
            </a:r>
            <a:endParaRPr lang="sr-Latn-RS" sz="1800" dirty="0" smtClean="0">
              <a:latin typeface="Arial" charset="0"/>
              <a:cs typeface="Arial" charset="0"/>
            </a:endParaRPr>
          </a:p>
          <a:p>
            <a:pPr eaLnBrk="0" hangingPunct="0">
              <a:spcBef>
                <a:spcPct val="50000"/>
              </a:spcBef>
              <a:defRPr/>
            </a:pPr>
            <a:endParaRPr lang="en-US" sz="1800" dirty="0" smtClean="0">
              <a:latin typeface="Arial" charset="0"/>
              <a:cs typeface="Arial" charset="0"/>
            </a:endParaRPr>
          </a:p>
          <a:p>
            <a:pPr eaLnBrk="0" hangingPunct="0">
              <a:spcBef>
                <a:spcPct val="50000"/>
              </a:spcBef>
              <a:defRPr/>
            </a:pPr>
            <a:r>
              <a:rPr lang="sr-Latn-RS" sz="1800" dirty="0" smtClean="0">
                <a:cs typeface="Arial" charset="0"/>
              </a:rPr>
              <a:t> </a:t>
            </a:r>
            <a:r>
              <a:rPr lang="sr-Latn-RS" sz="1800" dirty="0" smtClean="0">
                <a:latin typeface="Arial" charset="0"/>
                <a:cs typeface="Arial" charset="0"/>
              </a:rPr>
              <a:t>- Član 19. Pravilnika o načinu i postupku ostvarivanja prava iz obaveznog zdravstvenog osiguranja kaže: </a:t>
            </a:r>
            <a:r>
              <a:rPr lang="en-US" sz="1800" dirty="0" err="1" smtClean="0">
                <a:latin typeface="Arial" charset="0"/>
                <a:cs typeface="Arial" charset="0"/>
              </a:rPr>
              <a:t>Osigurano</a:t>
            </a:r>
            <a:r>
              <a:rPr lang="en-US" sz="1800" dirty="0" smtClean="0">
                <a:latin typeface="Arial" charset="0"/>
                <a:cs typeface="Arial" charset="0"/>
              </a:rPr>
              <a:t> lice </a:t>
            </a:r>
            <a:r>
              <a:rPr lang="en-US" sz="1800" dirty="0" err="1" smtClean="0">
                <a:latin typeface="Arial" charset="0"/>
                <a:cs typeface="Arial" charset="0"/>
              </a:rPr>
              <a:t>bira</a:t>
            </a:r>
            <a:r>
              <a:rPr lang="en-US" sz="1800" dirty="0" smtClean="0">
                <a:latin typeface="Arial" charset="0"/>
                <a:cs typeface="Arial" charset="0"/>
              </a:rPr>
              <a:t> </a:t>
            </a:r>
            <a:r>
              <a:rPr lang="en-US" sz="1800" dirty="0" err="1" smtClean="0">
                <a:latin typeface="Arial" charset="0"/>
                <a:cs typeface="Arial" charset="0"/>
              </a:rPr>
              <a:t>izabranog</a:t>
            </a:r>
            <a:r>
              <a:rPr lang="en-US" sz="1800" dirty="0" smtClean="0">
                <a:latin typeface="Arial" charset="0"/>
                <a:cs typeface="Arial" charset="0"/>
              </a:rPr>
              <a:t> </a:t>
            </a:r>
            <a:r>
              <a:rPr lang="en-US" sz="1800" dirty="0" err="1" smtClean="0">
                <a:latin typeface="Arial" charset="0"/>
                <a:cs typeface="Arial" charset="0"/>
              </a:rPr>
              <a:t>lekara</a:t>
            </a:r>
            <a:r>
              <a:rPr lang="en-US" sz="1800" dirty="0" smtClean="0">
                <a:latin typeface="Arial" charset="0"/>
                <a:cs typeface="Arial" charset="0"/>
              </a:rPr>
              <a:t>, </a:t>
            </a:r>
            <a:r>
              <a:rPr lang="en-US" sz="1800" dirty="0" err="1" smtClean="0">
                <a:latin typeface="Arial" charset="0"/>
                <a:cs typeface="Arial" charset="0"/>
              </a:rPr>
              <a:t>po</a:t>
            </a:r>
            <a:r>
              <a:rPr lang="en-US" sz="1800" dirty="0" smtClean="0">
                <a:latin typeface="Arial" charset="0"/>
                <a:cs typeface="Arial" charset="0"/>
              </a:rPr>
              <a:t> </a:t>
            </a:r>
            <a:r>
              <a:rPr lang="en-US" sz="1800" dirty="0" err="1" smtClean="0">
                <a:latin typeface="Arial" charset="0"/>
                <a:cs typeface="Arial" charset="0"/>
              </a:rPr>
              <a:t>pravilu</a:t>
            </a:r>
            <a:r>
              <a:rPr lang="en-US" sz="1800" dirty="0" smtClean="0">
                <a:latin typeface="Arial" charset="0"/>
                <a:cs typeface="Arial" charset="0"/>
              </a:rPr>
              <a:t>, u </a:t>
            </a:r>
            <a:r>
              <a:rPr lang="en-US" sz="1800" dirty="0" err="1" smtClean="0">
                <a:latin typeface="Arial" charset="0"/>
                <a:cs typeface="Arial" charset="0"/>
              </a:rPr>
              <a:t>zdravstvenoj</a:t>
            </a:r>
            <a:r>
              <a:rPr lang="en-US" sz="1800" dirty="0" smtClean="0">
                <a:latin typeface="Arial" charset="0"/>
                <a:cs typeface="Arial" charset="0"/>
              </a:rPr>
              <a:t> </a:t>
            </a:r>
            <a:r>
              <a:rPr lang="en-US" sz="1800" b="1" dirty="0" err="1" smtClean="0">
                <a:latin typeface="Arial" charset="0"/>
                <a:cs typeface="Arial" charset="0"/>
              </a:rPr>
              <a:t>ustanovi</a:t>
            </a:r>
            <a:r>
              <a:rPr lang="en-US" sz="1800" b="1" dirty="0" smtClean="0">
                <a:latin typeface="Arial" charset="0"/>
                <a:cs typeface="Arial" charset="0"/>
              </a:rPr>
              <a:t> </a:t>
            </a:r>
            <a:r>
              <a:rPr lang="en-US" sz="1800" b="1" dirty="0" err="1" smtClean="0">
                <a:latin typeface="Arial" charset="0"/>
                <a:cs typeface="Arial" charset="0"/>
              </a:rPr>
              <a:t>na</a:t>
            </a:r>
            <a:r>
              <a:rPr lang="en-US" sz="1800" b="1" dirty="0" smtClean="0">
                <a:latin typeface="Arial" charset="0"/>
                <a:cs typeface="Arial" charset="0"/>
              </a:rPr>
              <a:t> </a:t>
            </a:r>
            <a:r>
              <a:rPr lang="en-US" sz="1800" b="1" dirty="0" err="1" smtClean="0">
                <a:latin typeface="Arial" charset="0"/>
                <a:cs typeface="Arial" charset="0"/>
              </a:rPr>
              <a:t>području</a:t>
            </a:r>
            <a:r>
              <a:rPr lang="en-US" sz="1800" b="1" dirty="0" smtClean="0">
                <a:latin typeface="Arial" charset="0"/>
                <a:cs typeface="Arial" charset="0"/>
              </a:rPr>
              <a:t> </a:t>
            </a:r>
            <a:r>
              <a:rPr lang="en-US" sz="1800" b="1" dirty="0" err="1" smtClean="0">
                <a:latin typeface="Arial" charset="0"/>
                <a:cs typeface="Arial" charset="0"/>
              </a:rPr>
              <a:t>matične</a:t>
            </a:r>
            <a:r>
              <a:rPr lang="en-US" sz="1800" b="1" dirty="0" smtClean="0">
                <a:latin typeface="Arial" charset="0"/>
                <a:cs typeface="Arial" charset="0"/>
              </a:rPr>
              <a:t> </a:t>
            </a:r>
            <a:r>
              <a:rPr lang="en-US" sz="1800" b="1" dirty="0" err="1" smtClean="0">
                <a:latin typeface="Arial" charset="0"/>
                <a:cs typeface="Arial" charset="0"/>
              </a:rPr>
              <a:t>filijale</a:t>
            </a:r>
            <a:r>
              <a:rPr lang="en-US" sz="1800" b="1" dirty="0" smtClean="0">
                <a:latin typeface="Arial" charset="0"/>
                <a:cs typeface="Arial" charset="0"/>
              </a:rPr>
              <a:t>.</a:t>
            </a:r>
            <a:endParaRPr lang="sr-Latn-RS" sz="1800" b="1" dirty="0" smtClean="0">
              <a:latin typeface="Arial" charset="0"/>
              <a:cs typeface="Arial" charset="0"/>
            </a:endParaRPr>
          </a:p>
          <a:p>
            <a:pPr eaLnBrk="0" hangingPunct="0">
              <a:spcBef>
                <a:spcPct val="50000"/>
              </a:spcBef>
              <a:defRPr/>
            </a:pPr>
            <a:endParaRPr lang="sr-Latn-RS" sz="1800" dirty="0" smtClean="0">
              <a:latin typeface="Arial" charset="0"/>
              <a:cs typeface="Arial" charset="0"/>
            </a:endParaRPr>
          </a:p>
          <a:p>
            <a:pPr eaLnBrk="0" hangingPunct="0">
              <a:spcBef>
                <a:spcPct val="50000"/>
              </a:spcBef>
              <a:defRPr/>
            </a:pPr>
            <a:r>
              <a:rPr lang="sr-Latn-RS" sz="1800" dirty="0" smtClean="0">
                <a:latin typeface="Arial" charset="0"/>
                <a:cs typeface="Arial" charset="0"/>
              </a:rPr>
              <a:t>- Slično ograničenje važi i za korišćenje specijalističkih usluga</a:t>
            </a:r>
          </a:p>
          <a:p>
            <a:pPr eaLnBrk="0" hangingPunct="0">
              <a:spcBef>
                <a:spcPct val="50000"/>
              </a:spcBef>
              <a:defRPr/>
            </a:pPr>
            <a:r>
              <a:rPr lang="sr-Latn-RS" sz="1800" dirty="0" smtClean="0">
                <a:latin typeface="Arial" charset="0"/>
                <a:cs typeface="Arial" charset="0"/>
              </a:rPr>
              <a:t>....Gde je tu pravo na slobodan izbor?</a:t>
            </a:r>
            <a:endParaRPr lang="en-US" sz="1800" dirty="0" smtClean="0">
              <a:latin typeface="Arial" charset="0"/>
              <a:cs typeface="Arial" charset="0"/>
            </a:endParaRPr>
          </a:p>
          <a:p>
            <a:pPr eaLnBrk="0" hangingPunct="0">
              <a:spcBef>
                <a:spcPct val="50000"/>
              </a:spcBef>
              <a:defRPr/>
            </a:pPr>
            <a:endParaRPr lang="sr-Latn-RS" sz="1600" dirty="0" smtClean="0">
              <a:cs typeface="Arial" charset="0"/>
            </a:endParaRPr>
          </a:p>
          <a:p>
            <a:pPr>
              <a:buFontTx/>
              <a:buChar char="-"/>
            </a:pPr>
            <a:endParaRPr lang="sr-Latn-RS" sz="1600" dirty="0" smtClean="0">
              <a:latin typeface="Gill Sans MT" pitchFamily="34" charset="-1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88640"/>
            <a:ext cx="7522096" cy="1150367"/>
          </a:xfrm>
        </p:spPr>
        <p:txBody>
          <a:bodyPr>
            <a:noAutofit/>
          </a:bodyPr>
          <a:lstStyle/>
          <a:p>
            <a:pPr eaLnBrk="0" hangingPunct="0">
              <a:defRPr/>
            </a:pPr>
            <a:r>
              <a:rPr kumimoji="1" lang="sr-Latn-CS" sz="3200" dirty="0" smtClean="0">
                <a:solidFill>
                  <a:schemeClr val="tx1"/>
                </a:solidFill>
                <a:effectLst/>
                <a:cs typeface="Arial" charset="0"/>
              </a:rPr>
              <a:t>Dostupnost zdravstvene zaštite – liste čekanja</a:t>
            </a:r>
            <a:endParaRPr kumimoji="1" lang="sr-Latn-CS" sz="3200" dirty="0">
              <a:solidFill>
                <a:schemeClr val="tx1"/>
              </a:solidFill>
              <a:effectLst/>
              <a:cs typeface="Arial" charset="0"/>
            </a:endParaRPr>
          </a:p>
        </p:txBody>
      </p:sp>
      <p:sp>
        <p:nvSpPr>
          <p:cNvPr id="3" name="Subtitle 2"/>
          <p:cNvSpPr>
            <a:spLocks noGrp="1"/>
          </p:cNvSpPr>
          <p:nvPr>
            <p:ph type="subTitle" idx="1"/>
          </p:nvPr>
        </p:nvSpPr>
        <p:spPr>
          <a:xfrm>
            <a:off x="971600" y="1412776"/>
            <a:ext cx="7881888" cy="4968974"/>
          </a:xfrm>
        </p:spPr>
        <p:txBody>
          <a:bodyPr>
            <a:noAutofit/>
          </a:bodyPr>
          <a:lstStyle/>
          <a:p>
            <a:pPr eaLnBrk="0" hangingPunct="0">
              <a:spcBef>
                <a:spcPct val="50000"/>
              </a:spcBef>
              <a:buFont typeface="Arial" pitchFamily="34" charset="0"/>
              <a:buChar char="•"/>
            </a:pPr>
            <a:r>
              <a:rPr lang="sr-Latn-RS" sz="2000" dirty="0" smtClean="0"/>
              <a:t>Situacije u kojima pacijent preskače listu čekanja i nabavlja medicinsko pomagalo (veštački kuk) o svom trošku, zdravstvena ustanova dozvoljava</a:t>
            </a:r>
          </a:p>
          <a:p>
            <a:pPr eaLnBrk="0" hangingPunct="0">
              <a:spcBef>
                <a:spcPct val="50000"/>
              </a:spcBef>
              <a:buFont typeface="Arial" pitchFamily="34" charset="0"/>
              <a:buChar char="•"/>
            </a:pPr>
            <a:endParaRPr lang="sr-Latn-RS" sz="2000" dirty="0" smtClean="0"/>
          </a:p>
          <a:p>
            <a:pPr eaLnBrk="0" hangingPunct="0">
              <a:spcBef>
                <a:spcPct val="50000"/>
              </a:spcBef>
              <a:buFont typeface="Arial" pitchFamily="34" charset="0"/>
              <a:buChar char="•"/>
            </a:pPr>
            <a:r>
              <a:rPr lang="sr-Latn-RS" sz="2000" dirty="0" smtClean="0"/>
              <a:t>Član 64 Pravilnika o načinu i postupku ostvarivanja prava iz obaveznog zdravstvenog osiguranja: “</a:t>
            </a:r>
            <a:r>
              <a:rPr lang="en-US" sz="2000" dirty="0" err="1" smtClean="0"/>
              <a:t>Ukoliko</a:t>
            </a:r>
            <a:r>
              <a:rPr lang="en-US" sz="2000" dirty="0" smtClean="0"/>
              <a:t> </a:t>
            </a:r>
            <a:r>
              <a:rPr lang="en-US" sz="2000" dirty="0" err="1" smtClean="0"/>
              <a:t>osigurano</a:t>
            </a:r>
            <a:r>
              <a:rPr lang="en-US" sz="2000" dirty="0" smtClean="0"/>
              <a:t> lice </a:t>
            </a:r>
            <a:r>
              <a:rPr lang="en-US" sz="2000" dirty="0" err="1" smtClean="0"/>
              <a:t>koristi</a:t>
            </a:r>
            <a:r>
              <a:rPr lang="en-US" sz="2000" dirty="0" smtClean="0"/>
              <a:t> </a:t>
            </a:r>
            <a:r>
              <a:rPr lang="en-US" sz="2000" dirty="0" err="1" smtClean="0"/>
              <a:t>zdravstvene</a:t>
            </a:r>
            <a:r>
              <a:rPr lang="en-US" sz="2000" dirty="0" smtClean="0"/>
              <a:t> </a:t>
            </a:r>
            <a:r>
              <a:rPr lang="en-US" sz="2000" dirty="0" err="1" smtClean="0"/>
              <a:t>usluge</a:t>
            </a:r>
            <a:r>
              <a:rPr lang="en-US" sz="2000" dirty="0" smtClean="0"/>
              <a:t> </a:t>
            </a:r>
            <a:r>
              <a:rPr lang="en-US" sz="2000" dirty="0" err="1" smtClean="0"/>
              <a:t>mimo</a:t>
            </a:r>
            <a:r>
              <a:rPr lang="en-US" sz="2000" dirty="0" smtClean="0"/>
              <a:t> </a:t>
            </a:r>
            <a:r>
              <a:rPr lang="en-US" sz="2000" dirty="0" err="1" smtClean="0"/>
              <a:t>liste</a:t>
            </a:r>
            <a:r>
              <a:rPr lang="en-US" sz="2000" dirty="0" smtClean="0"/>
              <a:t> </a:t>
            </a:r>
            <a:r>
              <a:rPr lang="en-US" sz="2000" dirty="0" err="1" smtClean="0"/>
              <a:t>čekanja</a:t>
            </a:r>
            <a:r>
              <a:rPr lang="en-US" sz="2000" dirty="0" smtClean="0"/>
              <a:t>, </a:t>
            </a:r>
            <a:r>
              <a:rPr lang="en-US" sz="2000" dirty="0" err="1" smtClean="0"/>
              <a:t>troškovi</a:t>
            </a:r>
            <a:r>
              <a:rPr lang="en-US" sz="2000" dirty="0" smtClean="0"/>
              <a:t> </a:t>
            </a:r>
            <a:r>
              <a:rPr lang="en-US" sz="2000" dirty="0" err="1" smtClean="0"/>
              <a:t>padaju</a:t>
            </a:r>
            <a:r>
              <a:rPr lang="en-US" sz="2000" dirty="0" smtClean="0"/>
              <a:t> </a:t>
            </a:r>
            <a:r>
              <a:rPr lang="en-US" sz="2000" dirty="0" err="1" smtClean="0"/>
              <a:t>na</a:t>
            </a:r>
            <a:r>
              <a:rPr lang="en-US" sz="2000" dirty="0" smtClean="0"/>
              <a:t> </a:t>
            </a:r>
            <a:r>
              <a:rPr lang="en-US" sz="2000" dirty="0" err="1" smtClean="0"/>
              <a:t>njegov</a:t>
            </a:r>
            <a:r>
              <a:rPr lang="en-US" sz="2000" dirty="0" smtClean="0"/>
              <a:t> </a:t>
            </a:r>
            <a:r>
              <a:rPr lang="en-US" sz="2000" dirty="0" err="1" smtClean="0"/>
              <a:t>teret</a:t>
            </a:r>
            <a:r>
              <a:rPr lang="en-US" sz="2000" dirty="0" smtClean="0"/>
              <a:t> </a:t>
            </a:r>
            <a:r>
              <a:rPr lang="en-US" sz="2000" dirty="0" err="1" smtClean="0"/>
              <a:t>i</a:t>
            </a:r>
            <a:r>
              <a:rPr lang="en-US" sz="2000" dirty="0" smtClean="0"/>
              <a:t> ne </a:t>
            </a:r>
            <a:r>
              <a:rPr lang="en-US" sz="2000" dirty="0" err="1" smtClean="0"/>
              <a:t>mogu</a:t>
            </a:r>
            <a:r>
              <a:rPr lang="en-US" sz="2000" dirty="0" smtClean="0"/>
              <a:t> se </a:t>
            </a:r>
            <a:r>
              <a:rPr lang="en-US" sz="2000" dirty="0" err="1" smtClean="0"/>
              <a:t>naknaditi</a:t>
            </a:r>
            <a:r>
              <a:rPr lang="en-US" sz="2000" dirty="0" smtClean="0"/>
              <a:t> </a:t>
            </a:r>
            <a:r>
              <a:rPr lang="en-US" sz="2000" dirty="0" err="1" smtClean="0"/>
              <a:t>iz</a:t>
            </a:r>
            <a:r>
              <a:rPr lang="en-US" sz="2000" dirty="0" smtClean="0"/>
              <a:t> </a:t>
            </a:r>
            <a:r>
              <a:rPr lang="en-US" sz="2000" dirty="0" err="1" smtClean="0"/>
              <a:t>sredstava</a:t>
            </a:r>
            <a:r>
              <a:rPr lang="en-US" sz="2000" dirty="0" smtClean="0"/>
              <a:t> </a:t>
            </a:r>
            <a:r>
              <a:rPr lang="en-US" sz="2000" dirty="0" err="1" smtClean="0"/>
              <a:t>obaveznog</a:t>
            </a:r>
            <a:r>
              <a:rPr lang="en-US" sz="2000" dirty="0" smtClean="0"/>
              <a:t> </a:t>
            </a:r>
            <a:r>
              <a:rPr lang="en-US" sz="2000" dirty="0" err="1" smtClean="0"/>
              <a:t>zdravstvenog</a:t>
            </a:r>
            <a:r>
              <a:rPr lang="en-US" sz="2000" dirty="0" smtClean="0"/>
              <a:t> </a:t>
            </a:r>
            <a:r>
              <a:rPr lang="en-US" sz="2000" dirty="0" err="1" smtClean="0"/>
              <a:t>osiguranja</a:t>
            </a:r>
            <a:r>
              <a:rPr lang="en-US" sz="2000" dirty="0" smtClean="0"/>
              <a:t>.</a:t>
            </a:r>
            <a:r>
              <a:rPr lang="sr-Latn-RS" sz="2000" dirty="0" smtClean="0"/>
              <a:t>”</a:t>
            </a:r>
          </a:p>
          <a:p>
            <a:pPr eaLnBrk="0" hangingPunct="0">
              <a:spcBef>
                <a:spcPct val="50000"/>
              </a:spcBef>
              <a:buFont typeface="Arial" pitchFamily="34" charset="0"/>
              <a:buChar char="•"/>
            </a:pPr>
            <a:r>
              <a:rPr lang="sr-Latn-RS" sz="2000" dirty="0" smtClean="0">
                <a:solidFill>
                  <a:schemeClr val="tx1"/>
                </a:solidFill>
              </a:rPr>
              <a:t>Uprkos tome, sudovi redovno presudjuju u korist osiguranika,  a shodno pravilima </a:t>
            </a:r>
            <a:r>
              <a:rPr lang="sr-Latn-RS" sz="2000" b="1" dirty="0" smtClean="0">
                <a:solidFill>
                  <a:schemeClr val="tx1"/>
                </a:solidFill>
              </a:rPr>
              <a:t>Zakona o obligacionim odnosima o neosnovanom bogaćenju</a:t>
            </a:r>
          </a:p>
          <a:p>
            <a:pPr eaLnBrk="0" hangingPunct="0">
              <a:spcBef>
                <a:spcPct val="50000"/>
              </a:spcBef>
              <a:buFont typeface="Arial" pitchFamily="34" charset="0"/>
              <a:buChar char="•"/>
            </a:pPr>
            <a:endParaRPr lang="sr-Latn-RS" sz="2000" b="1" dirty="0" smtClean="0">
              <a:solidFill>
                <a:srgbClr val="FF0000"/>
              </a:solidFill>
            </a:endParaRPr>
          </a:p>
          <a:p>
            <a:pPr eaLnBrk="0" hangingPunct="0">
              <a:spcBef>
                <a:spcPct val="50000"/>
              </a:spcBef>
              <a:buFont typeface="Arial" pitchFamily="34" charset="0"/>
              <a:buChar char="•"/>
            </a:pPr>
            <a:r>
              <a:rPr lang="sr-Latn-RS" sz="2000" dirty="0" smtClean="0"/>
              <a:t>RFZO u velikom broju sporova za naknadu štete gubi, a time se odlivaju velika sredstva, jer onda mora da isplati ne samo osnovni iznos zahteva, već i troškove postupka.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3233</TotalTime>
  <Words>2401</Words>
  <Application>Microsoft Office PowerPoint</Application>
  <PresentationFormat>On-screen Show (4:3)</PresentationFormat>
  <Paragraphs>224</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Solstice</vt:lpstr>
      <vt:lpstr>Medicinsko i zdravstveno pravo: aktuelna pitanja teorije i prakse  </vt:lpstr>
      <vt:lpstr>Zdravstveni sitem Srbije – neka aktuelna pitanja</vt:lpstr>
      <vt:lpstr>Zdravstveni sitem Srbije – neka aktuelna pitanja</vt:lpstr>
      <vt:lpstr>            Republički fond za zdravstveno osiguranje - Pravna pravila, mogućnosti i realociranje sredstava fonda za zdravstveno osiguranje </vt:lpstr>
      <vt:lpstr>Izbor lekara kao uslov overavanja zdravstvene knjižice – ograničavajući pravni propisi RFZO</vt:lpstr>
      <vt:lpstr>Izbor lekara kao uslov overavanja zdravstvene knjižice – ograničavajući pravni propisi RFZO</vt:lpstr>
      <vt:lpstr>Dostupnost zdravstvene zaštite – ograničenje u pozakonskim propisima RFZO</vt:lpstr>
      <vt:lpstr>Dostupnost zdravstvene zaštite – ograničenje u pozakonskim propisima RFZO</vt:lpstr>
      <vt:lpstr>Dostupnost zdravstvene zaštite – liste čekanja</vt:lpstr>
      <vt:lpstr>Dostupnost zdravstvene zaštite – Romi – organičavajući podzakonski propisi</vt:lpstr>
      <vt:lpstr>Dostupnost zdravstvene zaštite – neopravdano restriktivna primena propisa za lečenje u inostranstvu</vt:lpstr>
      <vt:lpstr>Dostupnost zdravstvene zaštite – neopravdano restriktivna primena propisa za lečenje u inostranstvu</vt:lpstr>
      <vt:lpstr>Dostupnost zdravstvene zaštite – neopravdano restriktivna primena propisa za lečenje u inostranstvu</vt:lpstr>
      <vt:lpstr>Dostupnost zdravstvene zaštite – neopravdano restriktivna primena propisa za lečenje u inostranstvu</vt:lpstr>
      <vt:lpstr>Dostupnost zdravstvene zaštite – neopravdano restriktivna primena propisa za lečenje u inostranstvu</vt:lpstr>
      <vt:lpstr>Elektronska zdravstvena dokumentacija u Srbiji</vt:lpstr>
      <vt:lpstr>Elektronska zdravstvena dokumentacija u Srbiji</vt:lpstr>
      <vt:lpstr>Problemi hitne mediciske službe</vt:lpstr>
      <vt:lpstr>Problemi hitne mediciske službe</vt:lpstr>
      <vt:lpstr>Problemi hitne mediciske službe</vt:lpstr>
      <vt:lpstr>Transplantacija organa – pravno preuređenje kadaveričnog davalaštva</vt:lpstr>
      <vt:lpstr>Akreditacija zdravstvenih ustanova Srbije</vt:lpstr>
      <vt:lpstr>Primena Medjunarodnog zdravstvenog pravilnika i komunikacija u epidemijskom obaveštavanju</vt:lpstr>
      <vt:lpstr>Primena Medjunarodnog zdravstvenog pravilnika i komunikacija u epidemijskom obaveštavanju</vt:lpstr>
      <vt:lpstr>Primena Medjunarodnog zdravstvenog pravilnika i komunikacija u epidemijskom obaveštavanju</vt:lpstr>
      <vt:lpstr>Primena Medjunarodnog zdravstvenog pravilnika i komunikacija u epidemijskom obaveštavanju</vt:lpstr>
      <vt:lpstr>Primena Medjunarodnog zdravstvenog pravilnika i komunikacija u epidemijskom obaveštavanju</vt:lpstr>
      <vt:lpstr>Zbrinjavanje medicinskog/farmaceutskog otpada</vt:lpstr>
      <vt:lpstr>Zbrinjavanje medicinskog/farmaceutskog otpada</vt:lpstr>
      <vt:lpstr>MEĐUSEKTORSKA SARADNJA</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Lekarska greška </dc:title>
  <dc:creator>marta</dc:creator>
  <cp:lastModifiedBy>marta</cp:lastModifiedBy>
  <cp:revision>266</cp:revision>
  <dcterms:created xsi:type="dcterms:W3CDTF">2010-11-26T08:59:19Z</dcterms:created>
  <dcterms:modified xsi:type="dcterms:W3CDTF">2013-04-02T09:09:30Z</dcterms:modified>
</cp:coreProperties>
</file>