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68" r:id="rId1"/>
  </p:sldMasterIdLst>
  <p:notesMasterIdLst>
    <p:notesMasterId r:id="rId31"/>
  </p:notesMasterIdLst>
  <p:sldIdLst>
    <p:sldId id="256" r:id="rId2"/>
    <p:sldId id="363" r:id="rId3"/>
    <p:sldId id="398" r:id="rId4"/>
    <p:sldId id="369" r:id="rId5"/>
    <p:sldId id="399" r:id="rId6"/>
    <p:sldId id="377" r:id="rId7"/>
    <p:sldId id="400" r:id="rId8"/>
    <p:sldId id="373" r:id="rId9"/>
    <p:sldId id="374" r:id="rId10"/>
    <p:sldId id="378" r:id="rId11"/>
    <p:sldId id="384" r:id="rId12"/>
    <p:sldId id="379" r:id="rId13"/>
    <p:sldId id="380" r:id="rId14"/>
    <p:sldId id="386" r:id="rId15"/>
    <p:sldId id="387" r:id="rId16"/>
    <p:sldId id="388" r:id="rId17"/>
    <p:sldId id="389" r:id="rId18"/>
    <p:sldId id="390" r:id="rId19"/>
    <p:sldId id="382" r:id="rId20"/>
    <p:sldId id="383" r:id="rId21"/>
    <p:sldId id="392" r:id="rId22"/>
    <p:sldId id="391" r:id="rId23"/>
    <p:sldId id="395" r:id="rId24"/>
    <p:sldId id="402" r:id="rId25"/>
    <p:sldId id="393" r:id="rId26"/>
    <p:sldId id="397" r:id="rId27"/>
    <p:sldId id="401" r:id="rId28"/>
    <p:sldId id="394" r:id="rId29"/>
    <p:sldId id="343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85484" autoAdjust="0"/>
  </p:normalViewPr>
  <p:slideViewPr>
    <p:cSldViewPr>
      <p:cViewPr varScale="1">
        <p:scale>
          <a:sx n="62" d="100"/>
          <a:sy n="62" d="100"/>
        </p:scale>
        <p:origin x="-15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5CAEF6F-88F5-4F14-BB9D-94A5234EE58D}" type="datetimeFigureOut">
              <a:rPr lang="en-US"/>
              <a:pPr>
                <a:defRPr/>
              </a:pPr>
              <a:t>11/29/2013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C316908-927C-49B6-A517-5E4E6126F8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59B858-A623-4556-B00E-8A16A43FAD0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16908-927C-49B6-A517-5E4E6126F8D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16908-927C-49B6-A517-5E4E6126F8D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17/12/2010</a:t>
            </a:r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E2B23AE-106C-4E20-83F4-6D98E258823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17/12/2010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F770E7E-B364-45DF-933C-424DFCA6A4E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17/12/2010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54296A7-3E75-44C0-8D39-228A9508590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17/12/2010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3B8F6D9-9567-4063-AD90-769271C6ED4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17/12/2010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6643A67-D407-4577-9130-1BFCD8DE7D5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17/12/2010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603FA42-31C8-4930-804A-703477C7EA5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17/12/2010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0E65141-8E13-4D5E-8829-F317BF93C99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17/12/2010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D08A599-F9CD-4F76-A08E-E143D2C39A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17/12/2010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39FF938-73DD-4C04-91CA-B9D5CF05D79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17/12/2010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A84AB1F-B459-4815-B715-9655E0B35CC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en-US" smtClean="0"/>
              <a:t>17/12/2010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E96F7D9-66C9-4CA3-B60B-89E8BD6CF08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n-US" smtClean="0"/>
              <a:t>17/12/2010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CAE0EF5A-9805-4116-AB04-CD7A6C6705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9" r:id="rId1"/>
    <p:sldLayoutId id="2147483970" r:id="rId2"/>
    <p:sldLayoutId id="2147483971" r:id="rId3"/>
    <p:sldLayoutId id="2147483972" r:id="rId4"/>
    <p:sldLayoutId id="2147483973" r:id="rId5"/>
    <p:sldLayoutId id="2147483974" r:id="rId6"/>
    <p:sldLayoutId id="2147483975" r:id="rId7"/>
    <p:sldLayoutId id="2147483976" r:id="rId8"/>
    <p:sldLayoutId id="2147483977" r:id="rId9"/>
    <p:sldLayoutId id="2147483978" r:id="rId10"/>
    <p:sldLayoutId id="2147483979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3608" y="1340768"/>
            <a:ext cx="7810128" cy="122237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4000" b="1" dirty="0" err="1" smtClean="0"/>
              <a:t>Medicinsko-pravni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aspekti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trudnoće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kod</a:t>
            </a:r>
            <a:r>
              <a:rPr lang="en-US" sz="4000" b="1" dirty="0" smtClean="0"/>
              <a:t> HIV-</a:t>
            </a:r>
            <a:r>
              <a:rPr lang="en-US" sz="4000" b="1" dirty="0" err="1" smtClean="0"/>
              <a:t>pozitivnih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žena</a:t>
            </a:r>
            <a:r>
              <a:rPr lang="x-none" sz="4400" b="1" dirty="0" smtClean="0"/>
              <a:t>	</a:t>
            </a:r>
            <a:endParaRPr lang="en-US" sz="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140968"/>
            <a:ext cx="8458200" cy="3312368"/>
          </a:xfrm>
        </p:spPr>
        <p:txBody>
          <a:bodyPr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x-none" dirty="0" smtClean="0"/>
              <a:t>	Dr </a:t>
            </a:r>
            <a:r>
              <a:rPr lang="x-none" smtClean="0"/>
              <a:t>Marta Sjeničić</a:t>
            </a:r>
            <a:endParaRPr lang="sr-Latn-RS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sr-Latn-RS" dirty="0" smtClean="0"/>
          </a:p>
          <a:p>
            <a:pPr>
              <a:defRPr/>
            </a:pPr>
            <a:r>
              <a:rPr lang="sr-Latn-RS" dirty="0" smtClean="0"/>
              <a:t>	Institut društvenih nauka u Beogradu</a:t>
            </a:r>
            <a:endParaRPr lang="x-none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x-none" smtClean="0"/>
              <a:t>	</a:t>
            </a:r>
            <a:endParaRPr lang="sr-Latn-RS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sr-Latn-RS" dirty="0" smtClean="0"/>
              <a:t>	</a:t>
            </a:r>
            <a:r>
              <a:rPr lang="x-none" smtClean="0"/>
              <a:t>Udruženje </a:t>
            </a:r>
            <a:r>
              <a:rPr lang="sr-Latn-RS" dirty="0" smtClean="0"/>
              <a:t>pravnika za medicinsko i zdravstveno pravo 	Srbije-	SUPRAM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sr-Latn-RS" dirty="0" smtClean="0"/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sr-Latn-RS" dirty="0" smtClean="0"/>
              <a:t>30.</a:t>
            </a:r>
            <a:r>
              <a:rPr lang="en-US" dirty="0" smtClean="0"/>
              <a:t>N</a:t>
            </a:r>
            <a:r>
              <a:rPr lang="sr-Latn-RS" dirty="0" smtClean="0"/>
              <a:t>ovembar 2013.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sr-Latn-RS" dirty="0" smtClean="0"/>
              <a:t>	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624" y="476672"/>
            <a:ext cx="7594104" cy="115036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RS" dirty="0" smtClean="0"/>
              <a:t>Predupređenje vertikalne transmisije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1773238"/>
            <a:ext cx="7737872" cy="460851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sl-SI" dirty="0" smtClean="0"/>
              <a:t>Određen broj beba, rodjenih od strane HIV-zaraženih majki same neće biti inficirane</a:t>
            </a:r>
          </a:p>
          <a:p>
            <a:pPr algn="just">
              <a:buFont typeface="Wingdings" pitchFamily="2" charset="2"/>
              <a:buChar char="Ø"/>
            </a:pPr>
            <a:endParaRPr lang="sl-SI" dirty="0" smtClean="0"/>
          </a:p>
          <a:p>
            <a:pPr algn="just">
              <a:buFont typeface="Wingdings" pitchFamily="2" charset="2"/>
              <a:buChar char="Ø"/>
            </a:pPr>
            <a:r>
              <a:rPr lang="sl-SI" dirty="0" smtClean="0"/>
              <a:t>Da bi se predupredila i sprečila eventualna zaraza, odnosno izbegle njene dalje posledice, moralo bi biti sprovedeno testiranje trudnica na HIV-virus </a:t>
            </a:r>
          </a:p>
          <a:p>
            <a:pPr algn="just">
              <a:buFont typeface="Wingdings" pitchFamily="2" charset="2"/>
              <a:buChar char="Ø"/>
            </a:pPr>
            <a:endParaRPr lang="sl-SI" dirty="0" smtClean="0"/>
          </a:p>
          <a:p>
            <a:pPr algn="just">
              <a:buFont typeface="Wingdings" pitchFamily="2" charset="2"/>
              <a:buChar char="Ø"/>
            </a:pPr>
            <a:r>
              <a:rPr lang="sl-SI" dirty="0" smtClean="0"/>
              <a:t>HIV-test bi trebalo da bude jedna od zdravstvenih usluga koje </a:t>
            </a:r>
            <a:r>
              <a:rPr lang="sl-SI" b="1" dirty="0" smtClean="0"/>
              <a:t>se redovno sprovode </a:t>
            </a:r>
            <a:r>
              <a:rPr lang="sl-SI" dirty="0" smtClean="0"/>
              <a:t>tokom trudnoće</a:t>
            </a:r>
          </a:p>
          <a:p>
            <a:pPr algn="just"/>
            <a:endParaRPr lang="sl-SI" dirty="0" smtClean="0">
              <a:solidFill>
                <a:srgbClr val="44332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624" y="476672"/>
            <a:ext cx="7594104" cy="115036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RS" dirty="0" smtClean="0"/>
              <a:t>Predupređenje vertikalne transmisije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1773238"/>
            <a:ext cx="7737872" cy="4896122"/>
          </a:xfrm>
        </p:spPr>
        <p:txBody>
          <a:bodyPr>
            <a:normAutofit fontScale="62500" lnSpcReduction="20000"/>
          </a:bodyPr>
          <a:lstStyle/>
          <a:p>
            <a:pPr algn="just"/>
            <a:endParaRPr lang="sl-SI" dirty="0" smtClean="0"/>
          </a:p>
          <a:p>
            <a:pPr algn="just"/>
            <a:r>
              <a:rPr lang="sl-SI" dirty="0" smtClean="0"/>
              <a:t>Od </a:t>
            </a:r>
            <a:r>
              <a:rPr lang="sl-SI" dirty="0" smtClean="0"/>
              <a:t>strane doktora i medicinskog personala u antenatalnim klinikama i porodilištima,  mora biti sproveden </a:t>
            </a:r>
            <a:r>
              <a:rPr lang="sl-SI" dirty="0" smtClean="0"/>
              <a:t>niz </a:t>
            </a:r>
            <a:r>
              <a:rPr lang="sl-SI" dirty="0" smtClean="0"/>
              <a:t>mera: </a:t>
            </a:r>
          </a:p>
          <a:p>
            <a:pPr algn="just"/>
            <a:endParaRPr lang="sl-SI" dirty="0" smtClean="0"/>
          </a:p>
          <a:p>
            <a:pPr algn="just">
              <a:buFont typeface="Wingdings" pitchFamily="2" charset="2"/>
              <a:buChar char="Ø"/>
            </a:pPr>
            <a:r>
              <a:rPr lang="sl-SI" dirty="0" smtClean="0"/>
              <a:t>HIV-test se mora </a:t>
            </a:r>
            <a:r>
              <a:rPr lang="sl-SI" b="1" dirty="0" smtClean="0"/>
              <a:t>ponuditi svim trudnicama</a:t>
            </a:r>
            <a:r>
              <a:rPr lang="sl-SI" dirty="0" smtClean="0"/>
              <a:t>; </a:t>
            </a:r>
          </a:p>
          <a:p>
            <a:pPr algn="just">
              <a:buFont typeface="Wingdings" pitchFamily="2" charset="2"/>
              <a:buChar char="Ø"/>
            </a:pPr>
            <a:endParaRPr lang="sl-SI" dirty="0" smtClean="0"/>
          </a:p>
          <a:p>
            <a:pPr algn="just">
              <a:buFont typeface="Wingdings" pitchFamily="2" charset="2"/>
              <a:buChar char="Ø"/>
            </a:pPr>
            <a:r>
              <a:rPr lang="sl-SI" dirty="0" smtClean="0"/>
              <a:t> trudnici mora biti data </a:t>
            </a:r>
            <a:r>
              <a:rPr lang="sl-SI" b="1" dirty="0" smtClean="0"/>
              <a:t>mogućnost da sa stručnim licem-lekarom, razgovara </a:t>
            </a:r>
            <a:r>
              <a:rPr lang="sl-SI" dirty="0" smtClean="0"/>
              <a:t>o testu i značaju njegovog rezultata (ovo bi joj dalo mogućnost da sa punom svešću o testu odluči da li želi da bude testirana ili ne); </a:t>
            </a:r>
          </a:p>
          <a:p>
            <a:pPr algn="just">
              <a:buFont typeface="Wingdings" pitchFamily="2" charset="2"/>
              <a:buChar char="Ø"/>
            </a:pPr>
            <a:endParaRPr lang="sl-SI" dirty="0" smtClean="0"/>
          </a:p>
          <a:p>
            <a:pPr algn="just">
              <a:buFont typeface="Wingdings" pitchFamily="2" charset="2"/>
              <a:buChar char="Ø"/>
            </a:pPr>
            <a:r>
              <a:rPr lang="sl-SI" dirty="0" smtClean="0"/>
              <a:t>HIV test</a:t>
            </a:r>
          </a:p>
          <a:p>
            <a:pPr algn="just">
              <a:buFont typeface="Wingdings" pitchFamily="2" charset="2"/>
              <a:buChar char="Ø"/>
            </a:pPr>
            <a:endParaRPr lang="sl-SI" dirty="0" smtClean="0"/>
          </a:p>
          <a:p>
            <a:pPr algn="just">
              <a:buFont typeface="Wingdings" pitchFamily="2" charset="2"/>
              <a:buChar char="Ø"/>
            </a:pPr>
            <a:r>
              <a:rPr lang="sl-SI" dirty="0" smtClean="0"/>
              <a:t>S obzirom da će pozitivan rezultat testa imati teške posledice za dalji život porodilje, treba joj dati </a:t>
            </a:r>
            <a:r>
              <a:rPr lang="sl-SI" b="1" dirty="0" smtClean="0"/>
              <a:t>mogućnost da se posavetuje sa lekarom o tome da li da nastavi trudnoću ili da je prekine</a:t>
            </a:r>
            <a:r>
              <a:rPr lang="sl-SI" dirty="0" smtClean="0"/>
              <a:t>; trudnici treba da budu </a:t>
            </a:r>
            <a:r>
              <a:rPr lang="sl-SI" b="1" dirty="0" smtClean="0"/>
              <a:t>predočene sve posledice oba rešenja</a:t>
            </a:r>
            <a:r>
              <a:rPr lang="sl-SI" dirty="0" smtClean="0"/>
              <a:t>;</a:t>
            </a:r>
          </a:p>
          <a:p>
            <a:pPr algn="just">
              <a:buFont typeface="Wingdings" pitchFamily="2" charset="2"/>
              <a:buChar char="Ø"/>
            </a:pPr>
            <a:endParaRPr lang="sl-SI" dirty="0" smtClean="0"/>
          </a:p>
          <a:p>
            <a:pPr algn="just">
              <a:buFont typeface="Wingdings" pitchFamily="2" charset="2"/>
              <a:buChar char="Ø"/>
            </a:pPr>
            <a:r>
              <a:rPr lang="sl-SI" dirty="0" smtClean="0"/>
              <a:t>U oba slučaja, </a:t>
            </a:r>
            <a:r>
              <a:rPr lang="sl-SI" b="1" dirty="0" smtClean="0"/>
              <a:t>žena treba da ima svu podršku i brigu bolničkog personala u klinici. </a:t>
            </a:r>
            <a:endParaRPr lang="en-US" b="1" dirty="0" smtClean="0"/>
          </a:p>
          <a:p>
            <a:pPr algn="just">
              <a:buFont typeface="Wingdings" pitchFamily="2" charset="2"/>
              <a:buChar char="Ø"/>
            </a:pPr>
            <a:endParaRPr lang="en-US" dirty="0" smtClean="0">
              <a:solidFill>
                <a:srgbClr val="44332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624" y="476673"/>
            <a:ext cx="7594104" cy="64807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RS" dirty="0" smtClean="0"/>
              <a:t>Održavanje trudnoće HIV+ trudnice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1196752"/>
            <a:ext cx="7737872" cy="5184998"/>
          </a:xfrm>
        </p:spPr>
        <p:txBody>
          <a:bodyPr>
            <a:normAutofit/>
          </a:bodyPr>
          <a:lstStyle/>
          <a:p>
            <a:pPr algn="just"/>
            <a:r>
              <a:rPr lang="sl-SI" dirty="0" smtClean="0"/>
              <a:t>U slučaju održavanja trudnoće i nakon saznanja o pozitivnom rezultatu testa, treba preduzeti odredjene korake: </a:t>
            </a:r>
          </a:p>
          <a:p>
            <a:pPr algn="just">
              <a:buFont typeface="Wingdings" pitchFamily="2" charset="2"/>
              <a:buChar char="Ø"/>
            </a:pPr>
            <a:r>
              <a:rPr lang="sl-SI" dirty="0" smtClean="0"/>
              <a:t>trudnici treba, tokom trudnoće i porodjaja, </a:t>
            </a:r>
            <a:r>
              <a:rPr lang="sl-SI" b="1" dirty="0" smtClean="0"/>
              <a:t>ponuditi antiviralnu terapiju, </a:t>
            </a:r>
            <a:r>
              <a:rPr lang="sl-SI" dirty="0" smtClean="0"/>
              <a:t>koja može smanjiti rizik prenosa HIV-a na bebu, dok je ova još u utrobi ili prilikom radjanja; </a:t>
            </a:r>
          </a:p>
          <a:p>
            <a:pPr algn="just">
              <a:buFont typeface="Wingdings" pitchFamily="2" charset="2"/>
              <a:buChar char="Ø"/>
            </a:pPr>
            <a:endParaRPr lang="sl-SI" dirty="0" smtClean="0"/>
          </a:p>
          <a:p>
            <a:pPr algn="just">
              <a:buFont typeface="Wingdings" pitchFamily="2" charset="2"/>
              <a:buChar char="Ø"/>
            </a:pPr>
            <a:r>
              <a:rPr lang="sl-SI" dirty="0" smtClean="0"/>
              <a:t>dokazano je da </a:t>
            </a:r>
            <a:r>
              <a:rPr lang="sl-SI" b="1" dirty="0" smtClean="0"/>
              <a:t>“carski rez”,  </a:t>
            </a:r>
            <a:r>
              <a:rPr lang="sl-SI" dirty="0" smtClean="0"/>
              <a:t>u poredjenju sa porodjajem “prirodnim putem”,  može u znatnoj meri smanjiti rizik HIV-transmisije.</a:t>
            </a:r>
          </a:p>
          <a:p>
            <a:pPr algn="just"/>
            <a:endParaRPr lang="en-US" dirty="0" smtClean="0">
              <a:solidFill>
                <a:srgbClr val="44332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624" y="476672"/>
            <a:ext cx="7594104" cy="1150367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Latn-RS" dirty="0" smtClean="0"/>
              <a:t>Kontrola novorođenčeta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1773238"/>
            <a:ext cx="7737872" cy="460851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sl-SI" dirty="0" smtClean="0"/>
              <a:t>U cilju optimalnog medicinskog tretmana, bitna je i rana postnatalna dijagnoza HIV-infekcije deteta koje je bilo izloženo riziku</a:t>
            </a:r>
          </a:p>
          <a:p>
            <a:pPr algn="just"/>
            <a:endParaRPr lang="sl-SI" dirty="0" smtClean="0"/>
          </a:p>
          <a:p>
            <a:pPr algn="just">
              <a:buFont typeface="Wingdings" pitchFamily="2" charset="2"/>
              <a:buChar char="Ø"/>
            </a:pPr>
            <a:r>
              <a:rPr lang="sl-SI" dirty="0" smtClean="0"/>
              <a:t> </a:t>
            </a:r>
            <a:r>
              <a:rPr lang="sl-SI" b="1" dirty="0" smtClean="0"/>
              <a:t>stalan nadzor dece</a:t>
            </a:r>
            <a:r>
              <a:rPr lang="sl-SI" dirty="0" smtClean="0"/>
              <a:t>, peri- i postnatalno izloženih riziku od dobijanja HIV-infekcije, u cilju ranog utvrdjivanja infekcije</a:t>
            </a:r>
          </a:p>
          <a:p>
            <a:pPr algn="just">
              <a:buFont typeface="Wingdings" pitchFamily="2" charset="2"/>
              <a:buChar char="Ø"/>
            </a:pPr>
            <a:endParaRPr lang="sl-SI" dirty="0" smtClean="0"/>
          </a:p>
          <a:p>
            <a:pPr algn="just">
              <a:buFont typeface="Wingdings" pitchFamily="2" charset="2"/>
              <a:buChar char="Ø"/>
            </a:pPr>
            <a:r>
              <a:rPr lang="sl-SI" b="1" dirty="0" smtClean="0"/>
              <a:t>davanje lekova bebama </a:t>
            </a:r>
            <a:r>
              <a:rPr lang="sl-SI" dirty="0" smtClean="0"/>
              <a:t>rodjenim od strane HIV-inficiranih majki, je, u prvih šest nedelja života, neizbežan korak u njihovoj zaštiti</a:t>
            </a:r>
          </a:p>
          <a:p>
            <a:pPr algn="just">
              <a:buFont typeface="Wingdings" pitchFamily="2" charset="2"/>
              <a:buChar char="Ø"/>
            </a:pPr>
            <a:r>
              <a:rPr lang="sl-SI" dirty="0" smtClean="0"/>
              <a:t> </a:t>
            </a:r>
          </a:p>
          <a:p>
            <a:pPr algn="just">
              <a:buFont typeface="Wingdings" pitchFamily="2" charset="2"/>
              <a:buChar char="Ø"/>
            </a:pPr>
            <a:r>
              <a:rPr lang="sl-SI" b="1" dirty="0" smtClean="0"/>
              <a:t>apstiniranje od dojenja </a:t>
            </a:r>
            <a:r>
              <a:rPr lang="sl-SI" dirty="0" smtClean="0"/>
              <a:t>novorodjenčadi je takodje nužno, s obzirom da je majčino mleko prenosilac HIV-virusa</a:t>
            </a:r>
          </a:p>
          <a:p>
            <a:pPr algn="just">
              <a:buFont typeface="Wingdings" pitchFamily="2" charset="2"/>
              <a:buChar char="Ø"/>
            </a:pPr>
            <a:endParaRPr lang="sl-SI" dirty="0" smtClean="0"/>
          </a:p>
          <a:p>
            <a:pPr algn="just"/>
            <a:r>
              <a:rPr lang="sl-SI" dirty="0" smtClean="0"/>
              <a:t>Na globalnom nivou, obuhvat zaražene dece terapijom je mali u odnosu na odrasle (30%:60%)</a:t>
            </a:r>
            <a:endParaRPr lang="en-US" dirty="0" smtClean="0"/>
          </a:p>
          <a:p>
            <a:pPr algn="just">
              <a:buFont typeface="Wingdings" pitchFamily="2" charset="2"/>
              <a:buChar char="Ø"/>
            </a:pPr>
            <a:endParaRPr lang="en-US" dirty="0" smtClean="0"/>
          </a:p>
          <a:p>
            <a:pPr algn="just"/>
            <a:endParaRPr lang="en-US" dirty="0" smtClean="0">
              <a:solidFill>
                <a:srgbClr val="44332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624" y="476672"/>
            <a:ext cx="7594104" cy="115036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RS" dirty="0" smtClean="0"/>
              <a:t>Strategija o HIV infekciji i AIDS-u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1773238"/>
            <a:ext cx="7737872" cy="460851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>
                <a:solidFill>
                  <a:srgbClr val="443329"/>
                </a:solidFill>
              </a:rPr>
              <a:t>D</a:t>
            </a:r>
            <a:r>
              <a:rPr lang="sr-Latn-RS" dirty="0" smtClean="0">
                <a:solidFill>
                  <a:srgbClr val="443329"/>
                </a:solidFill>
              </a:rPr>
              <a:t>oneta 2005. za period od 2005-2010</a:t>
            </a:r>
          </a:p>
          <a:p>
            <a:pPr algn="just">
              <a:buFont typeface="Wingdings" pitchFamily="2" charset="2"/>
              <a:buChar char="Ø"/>
            </a:pPr>
            <a:endParaRPr lang="sr-Latn-RS" dirty="0" smtClean="0">
              <a:solidFill>
                <a:srgbClr val="443329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sr-Latn-RS" dirty="0" smtClean="0">
                <a:solidFill>
                  <a:srgbClr val="443329"/>
                </a:solidFill>
              </a:rPr>
              <a:t>Njome je bilo preporučeno, između ostalog i uvođenje i rutinsko nuđenje i dobrovoljno testiranje trudnica na HIV</a:t>
            </a:r>
          </a:p>
          <a:p>
            <a:pPr algn="just">
              <a:buFont typeface="Wingdings" pitchFamily="2" charset="2"/>
              <a:buChar char="Ø"/>
            </a:pPr>
            <a:endParaRPr lang="sr-Latn-RS" dirty="0" smtClean="0">
              <a:solidFill>
                <a:srgbClr val="443329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sr-Latn-RS" dirty="0" smtClean="0">
                <a:solidFill>
                  <a:srgbClr val="443329"/>
                </a:solidFill>
              </a:rPr>
              <a:t>Važeća strategija je doneta 2011 i predstavlja petogodišnji okvir za razvoj, implementaciju, </a:t>
            </a:r>
            <a:r>
              <a:rPr lang="sr-Latn-RS" dirty="0" smtClean="0">
                <a:solidFill>
                  <a:srgbClr val="443329"/>
                </a:solidFill>
              </a:rPr>
              <a:t>monitoring </a:t>
            </a:r>
            <a:r>
              <a:rPr lang="sr-Latn-RS" dirty="0" smtClean="0">
                <a:solidFill>
                  <a:srgbClr val="443329"/>
                </a:solidFill>
              </a:rPr>
              <a:t>i evaluaciju nacionalnog odgovora na HIV infekciju.</a:t>
            </a:r>
          </a:p>
          <a:p>
            <a:pPr algn="just">
              <a:buFont typeface="Wingdings" pitchFamily="2" charset="2"/>
              <a:buChar char="Ø"/>
            </a:pPr>
            <a:endParaRPr lang="en-US" dirty="0" smtClean="0">
              <a:solidFill>
                <a:srgbClr val="44332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624" y="476672"/>
            <a:ext cx="7594104" cy="115036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RS" dirty="0" smtClean="0"/>
              <a:t>Strategija o HIV infekciji i AIDS-u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1773238"/>
            <a:ext cx="7737872" cy="4608512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sr-Latn-RS" dirty="0" smtClean="0">
                <a:solidFill>
                  <a:srgbClr val="443329"/>
                </a:solidFill>
              </a:rPr>
              <a:t>Kao jedan od </a:t>
            </a:r>
            <a:r>
              <a:rPr lang="sr-Latn-RS" b="1" dirty="0" smtClean="0">
                <a:solidFill>
                  <a:srgbClr val="443329"/>
                </a:solidFill>
              </a:rPr>
              <a:t>specifičnih ciljeva </a:t>
            </a:r>
            <a:r>
              <a:rPr lang="sr-Latn-RS" dirty="0" smtClean="0">
                <a:solidFill>
                  <a:srgbClr val="443329"/>
                </a:solidFill>
              </a:rPr>
              <a:t>Strategija navodi </a:t>
            </a:r>
            <a:r>
              <a:rPr lang="sr-Latn-RS" b="1" dirty="0" smtClean="0">
                <a:solidFill>
                  <a:srgbClr val="443329"/>
                </a:solidFill>
              </a:rPr>
              <a:t>prevenciju HIV-infekcije </a:t>
            </a:r>
            <a:r>
              <a:rPr lang="sr-Latn-RS" dirty="0" smtClean="0">
                <a:solidFill>
                  <a:srgbClr val="443329"/>
                </a:solidFill>
              </a:rPr>
              <a:t>kod određenih grupacija stanovništva, pa, između ostalog i kod grupacija od </a:t>
            </a:r>
            <a:r>
              <a:rPr lang="sr-Latn-RS" b="1" dirty="0" smtClean="0">
                <a:solidFill>
                  <a:srgbClr val="443329"/>
                </a:solidFill>
              </a:rPr>
              <a:t>posebnog interesa u opštoj populaciji</a:t>
            </a:r>
          </a:p>
          <a:p>
            <a:pPr algn="just">
              <a:buFont typeface="Wingdings" pitchFamily="2" charset="2"/>
              <a:buChar char="Ø"/>
            </a:pPr>
            <a:endParaRPr lang="sr-Latn-RS" dirty="0" smtClean="0">
              <a:solidFill>
                <a:srgbClr val="443329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sr-Latn-RS" dirty="0" smtClean="0">
                <a:solidFill>
                  <a:srgbClr val="443329"/>
                </a:solidFill>
              </a:rPr>
              <a:t>Jedna od grupa od posebnog interesa su trudnice s obzirom da je </a:t>
            </a:r>
            <a:r>
              <a:rPr lang="sr-Latn-RS" b="1" dirty="0" smtClean="0">
                <a:solidFill>
                  <a:srgbClr val="443329"/>
                </a:solidFill>
              </a:rPr>
              <a:t>vertikalna transmisija </a:t>
            </a:r>
            <a:r>
              <a:rPr lang="sr-Latn-RS" dirty="0" smtClean="0">
                <a:solidFill>
                  <a:srgbClr val="443329"/>
                </a:solidFill>
              </a:rPr>
              <a:t>načešći put inficiranja dece</a:t>
            </a:r>
          </a:p>
          <a:p>
            <a:pPr algn="just">
              <a:buFont typeface="Wingdings" pitchFamily="2" charset="2"/>
              <a:buChar char="Ø"/>
            </a:pPr>
            <a:endParaRPr lang="sr-Latn-RS" dirty="0" smtClean="0">
              <a:solidFill>
                <a:srgbClr val="443329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sr-Latn-RS" dirty="0" smtClean="0">
                <a:solidFill>
                  <a:srgbClr val="443329"/>
                </a:solidFill>
              </a:rPr>
              <a:t>Strategija se poziva na Nacionalni vodič za zdravstvenu zaštitu žena u toku trudnoće</a:t>
            </a:r>
            <a:endParaRPr lang="en-US" dirty="0" smtClean="0">
              <a:solidFill>
                <a:srgbClr val="44332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624" y="476672"/>
            <a:ext cx="7594104" cy="115036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RS" dirty="0" smtClean="0"/>
              <a:t>Strategija o HIV infekciji i AIDS-u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1773238"/>
            <a:ext cx="7737872" cy="4608512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sr-Latn-RS" dirty="0" smtClean="0">
                <a:solidFill>
                  <a:srgbClr val="443329"/>
                </a:solidFill>
              </a:rPr>
              <a:t>Cilj 1 </a:t>
            </a:r>
            <a:r>
              <a:rPr lang="sr-Latn-RS" dirty="0" smtClean="0">
                <a:solidFill>
                  <a:srgbClr val="443329"/>
                </a:solidFill>
              </a:rPr>
              <a:t>kod vertikalne transmisije je</a:t>
            </a:r>
            <a:r>
              <a:rPr lang="sr-Latn-RS" dirty="0" smtClean="0">
                <a:solidFill>
                  <a:srgbClr val="443329"/>
                </a:solidFill>
              </a:rPr>
              <a:t>: smanjenje do eliminisanja transmisije HIV infekcije sa majke na dete tako da do 2015 godine bude najviše 5% pozitivne dece rodjene od HIV+ majki</a:t>
            </a:r>
          </a:p>
          <a:p>
            <a:pPr algn="just">
              <a:buFont typeface="Wingdings" pitchFamily="2" charset="2"/>
              <a:buChar char="Ø"/>
            </a:pPr>
            <a:endParaRPr lang="sr-Latn-RS" dirty="0" smtClean="0">
              <a:solidFill>
                <a:srgbClr val="443329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sr-Latn-RS" dirty="0" smtClean="0">
                <a:solidFill>
                  <a:srgbClr val="443329"/>
                </a:solidFill>
              </a:rPr>
              <a:t>Mere kojima bi se to postiglo su: </a:t>
            </a:r>
          </a:p>
          <a:p>
            <a:pPr lvl="1" algn="just">
              <a:buFont typeface="Wingdings" pitchFamily="2" charset="2"/>
              <a:buChar char="ü"/>
            </a:pPr>
            <a:r>
              <a:rPr lang="sr-Latn-RS" dirty="0" smtClean="0">
                <a:solidFill>
                  <a:srgbClr val="443329"/>
                </a:solidFill>
              </a:rPr>
              <a:t>povećan broj savetovanih i testiranih trudnica na HIV, kroz različite aktivnosti koje Strategija navodi, prepoznavanje i </a:t>
            </a:r>
          </a:p>
          <a:p>
            <a:pPr lvl="1" algn="just">
              <a:buFont typeface="Wingdings" pitchFamily="2" charset="2"/>
              <a:buChar char="ü"/>
            </a:pPr>
            <a:endParaRPr lang="sr-Latn-RS" dirty="0" smtClean="0">
              <a:solidFill>
                <a:srgbClr val="443329"/>
              </a:solidFill>
            </a:endParaRPr>
          </a:p>
          <a:p>
            <a:pPr lvl="1" algn="just">
              <a:buFont typeface="Wingdings" pitchFamily="2" charset="2"/>
              <a:buChar char="ü"/>
            </a:pPr>
            <a:r>
              <a:rPr lang="sr-Latn-RS" dirty="0" smtClean="0">
                <a:solidFill>
                  <a:srgbClr val="443329"/>
                </a:solidFill>
              </a:rPr>
              <a:t>uključivanje partnera u programe prevencije v.transmisije</a:t>
            </a:r>
            <a:endParaRPr lang="en-US" dirty="0" smtClean="0">
              <a:solidFill>
                <a:srgbClr val="44332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624" y="476672"/>
            <a:ext cx="7594104" cy="115036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RS" dirty="0" smtClean="0"/>
              <a:t>Strategija o HIV infekciji i AIDS-u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1773238"/>
            <a:ext cx="7737872" cy="460851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endParaRPr lang="sr-Latn-RS" dirty="0" smtClean="0">
              <a:solidFill>
                <a:srgbClr val="443329"/>
              </a:solidFill>
            </a:endParaRPr>
          </a:p>
          <a:p>
            <a:pPr algn="just">
              <a:buFont typeface="Wingdings" pitchFamily="2" charset="2"/>
              <a:buChar char="Ø"/>
            </a:pPr>
            <a:endParaRPr lang="sr-Latn-RS" dirty="0" smtClean="0">
              <a:solidFill>
                <a:srgbClr val="443329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sr-Latn-RS" dirty="0" smtClean="0">
                <a:solidFill>
                  <a:srgbClr val="443329"/>
                </a:solidFill>
              </a:rPr>
              <a:t>Cilj 2 </a:t>
            </a:r>
            <a:r>
              <a:rPr lang="sr-Latn-RS" dirty="0" smtClean="0">
                <a:solidFill>
                  <a:srgbClr val="443329"/>
                </a:solidFill>
              </a:rPr>
              <a:t>kod vertikalne transmisije </a:t>
            </a:r>
            <a:r>
              <a:rPr lang="sr-Latn-RS" dirty="0" smtClean="0">
                <a:solidFill>
                  <a:srgbClr val="443329"/>
                </a:solidFill>
              </a:rPr>
              <a:t>je: smanjenje rodno uslovljenog rizika od HIV-a za žene</a:t>
            </a:r>
          </a:p>
          <a:p>
            <a:pPr algn="just">
              <a:buFont typeface="Wingdings" pitchFamily="2" charset="2"/>
              <a:buChar char="Ø"/>
            </a:pPr>
            <a:endParaRPr lang="sr-Latn-RS" dirty="0" smtClean="0">
              <a:solidFill>
                <a:srgbClr val="443329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sr-Latn-RS" dirty="0" smtClean="0">
                <a:solidFill>
                  <a:srgbClr val="443329"/>
                </a:solidFill>
              </a:rPr>
              <a:t>Mere kojima bi se to postiglo su: </a:t>
            </a:r>
          </a:p>
          <a:p>
            <a:pPr lvl="1" algn="just">
              <a:buFont typeface="Wingdings" pitchFamily="2" charset="2"/>
              <a:buChar char="ü"/>
            </a:pPr>
            <a:r>
              <a:rPr lang="sr-Latn-RS" sz="2400" dirty="0" smtClean="0">
                <a:solidFill>
                  <a:srgbClr val="443329"/>
                </a:solidFill>
              </a:rPr>
              <a:t>suzbijanje rodno zasnovanog nasilja koje vodi u rizik od HIV infekcije, </a:t>
            </a:r>
          </a:p>
          <a:p>
            <a:pPr lvl="1" algn="just">
              <a:buFont typeface="Wingdings" pitchFamily="2" charset="2"/>
              <a:buChar char="ü"/>
            </a:pPr>
            <a:r>
              <a:rPr lang="sr-Latn-RS" sz="2400" dirty="0" smtClean="0">
                <a:solidFill>
                  <a:srgbClr val="443329"/>
                </a:solidFill>
              </a:rPr>
              <a:t>prepoznavanje uloge muškaraca kao važnih </a:t>
            </a:r>
            <a:r>
              <a:rPr lang="sr-Latn-RS" sz="2400" dirty="0" smtClean="0">
                <a:solidFill>
                  <a:srgbClr val="443329"/>
                </a:solidFill>
              </a:rPr>
              <a:t>faktora </a:t>
            </a:r>
            <a:r>
              <a:rPr lang="sr-Latn-RS" sz="2400" dirty="0" smtClean="0">
                <a:solidFill>
                  <a:srgbClr val="443329"/>
                </a:solidFill>
              </a:rPr>
              <a:t>prevencije HIV medju ženama</a:t>
            </a:r>
            <a:endParaRPr lang="en-US" sz="2400" dirty="0" smtClean="0">
              <a:solidFill>
                <a:srgbClr val="44332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624" y="476672"/>
            <a:ext cx="7594104" cy="115036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RS" dirty="0" smtClean="0"/>
              <a:t>Strategija o HIV infekciji i AIDS-u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1773238"/>
            <a:ext cx="7737872" cy="460851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sr-Latn-RS" dirty="0" smtClean="0">
                <a:solidFill>
                  <a:srgbClr val="443329"/>
                </a:solidFill>
              </a:rPr>
              <a:t>Jedan od </a:t>
            </a:r>
            <a:r>
              <a:rPr lang="sr-Latn-RS" b="1" dirty="0" smtClean="0">
                <a:solidFill>
                  <a:srgbClr val="443329"/>
                </a:solidFill>
              </a:rPr>
              <a:t>specifičnih ciljeva Strategije </a:t>
            </a:r>
            <a:r>
              <a:rPr lang="sr-Latn-RS" dirty="0" smtClean="0">
                <a:solidFill>
                  <a:srgbClr val="443329"/>
                </a:solidFill>
              </a:rPr>
              <a:t>je i </a:t>
            </a:r>
            <a:r>
              <a:rPr lang="sr-Latn-RS" b="1" dirty="0" smtClean="0">
                <a:solidFill>
                  <a:srgbClr val="443329"/>
                </a:solidFill>
              </a:rPr>
              <a:t>zaštita ljudskih prava,</a:t>
            </a:r>
            <a:r>
              <a:rPr lang="sr-Latn-RS" dirty="0" smtClean="0">
                <a:solidFill>
                  <a:srgbClr val="443329"/>
                </a:solidFill>
              </a:rPr>
              <a:t> te stvaranje okruženja bez diskriminacije i stigmatizacije osoba koje žive sa HIV-om</a:t>
            </a:r>
          </a:p>
          <a:p>
            <a:pPr algn="just">
              <a:buFont typeface="Wingdings" pitchFamily="2" charset="2"/>
              <a:buChar char="Ø"/>
            </a:pPr>
            <a:endParaRPr lang="sr-Latn-RS" dirty="0" smtClean="0">
              <a:solidFill>
                <a:srgbClr val="443329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sr-Latn-RS" dirty="0" smtClean="0">
                <a:solidFill>
                  <a:srgbClr val="443329"/>
                </a:solidFill>
              </a:rPr>
              <a:t>Aktivnost koju, između ostalih, treba preduzeti radi ostvarivanja ovog cilja je i </a:t>
            </a:r>
            <a:r>
              <a:rPr lang="sr-Latn-RS" b="1" dirty="0" smtClean="0">
                <a:solidFill>
                  <a:srgbClr val="443329"/>
                </a:solidFill>
              </a:rPr>
              <a:t>obezbeđenje mogućnosti i podrške HIV pozitivnim ženama u reproduktivnim izborima i </a:t>
            </a:r>
            <a:r>
              <a:rPr lang="sr-Latn-RS" b="1" dirty="0" smtClean="0">
                <a:solidFill>
                  <a:srgbClr val="443329"/>
                </a:solidFill>
              </a:rPr>
              <a:t>roditeljstvu</a:t>
            </a:r>
            <a:endParaRPr lang="en-US" b="1" dirty="0" smtClean="0">
              <a:solidFill>
                <a:srgbClr val="44332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624" y="476672"/>
            <a:ext cx="7594104" cy="1150367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Latn-RS" sz="3600" dirty="0" smtClean="0"/>
              <a:t>Nacionalni vodič za lekare u primarnoj zdravstvenoj zaštiti – 2005.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1773238"/>
            <a:ext cx="7737872" cy="4608512"/>
          </a:xfrm>
        </p:spPr>
        <p:txBody>
          <a:bodyPr>
            <a:normAutofit fontScale="85000" lnSpcReduction="10000"/>
          </a:bodyPr>
          <a:lstStyle/>
          <a:p>
            <a:pPr algn="just"/>
            <a:endParaRPr lang="sr-Latn-RS" dirty="0" smtClean="0">
              <a:solidFill>
                <a:srgbClr val="443329"/>
              </a:solidFill>
            </a:endParaRPr>
          </a:p>
          <a:p>
            <a:pPr algn="just"/>
            <a:r>
              <a:rPr lang="sr-Latn-RS" dirty="0" smtClean="0">
                <a:solidFill>
                  <a:srgbClr val="443329"/>
                </a:solidFill>
              </a:rPr>
              <a:t>Zdravstvena zaštita žena u toku trudnoće</a:t>
            </a:r>
          </a:p>
          <a:p>
            <a:pPr algn="just"/>
            <a:endParaRPr lang="sr-Latn-RS" dirty="0" smtClean="0">
              <a:solidFill>
                <a:srgbClr val="443329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solidFill>
                  <a:srgbClr val="443329"/>
                </a:solidFill>
              </a:rPr>
              <a:t>V</a:t>
            </a:r>
            <a:r>
              <a:rPr lang="sr-Latn-RS" dirty="0" smtClean="0">
                <a:solidFill>
                  <a:srgbClr val="443329"/>
                </a:solidFill>
              </a:rPr>
              <a:t>odič izradila Republička stručna komisija za izradu i implementaciju vodiča u kliničkoj praksi</a:t>
            </a:r>
          </a:p>
          <a:p>
            <a:pPr algn="just">
              <a:buFont typeface="Wingdings" pitchFamily="2" charset="2"/>
              <a:buChar char="Ø"/>
            </a:pPr>
            <a:endParaRPr lang="sr-Latn-RS" dirty="0" smtClean="0">
              <a:solidFill>
                <a:srgbClr val="443329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sr-Latn-RS" dirty="0" smtClean="0">
                <a:solidFill>
                  <a:srgbClr val="443329"/>
                </a:solidFill>
              </a:rPr>
              <a:t>Antenatalna zz trudnih žena je skup mera koje se provode u toku trudnoće sa ciljem da se očuva zdravlje, spreči obolevanje majke i rodi doneseno, zdravo i za život sposobno dete</a:t>
            </a:r>
          </a:p>
          <a:p>
            <a:pPr algn="just">
              <a:buFont typeface="Wingdings" pitchFamily="2" charset="2"/>
              <a:buChar char="Ø"/>
            </a:pPr>
            <a:endParaRPr lang="sr-Latn-RS" dirty="0" smtClean="0">
              <a:solidFill>
                <a:srgbClr val="443329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solidFill>
                  <a:srgbClr val="443329"/>
                </a:solidFill>
              </a:rPr>
              <a:t>C</a:t>
            </a:r>
            <a:r>
              <a:rPr lang="sr-Latn-RS" dirty="0" smtClean="0">
                <a:solidFill>
                  <a:srgbClr val="443329"/>
                </a:solidFill>
              </a:rPr>
              <a:t>iljevi zaštite u trudnoći su: pratiti zdravstveno stanje trudne žene i ploda, na vreme identifikovati trudnoću sa visokim rizikom koji zahteva posebnu brigu, svim trudnim ženama pružiti podršku</a:t>
            </a:r>
            <a:endParaRPr lang="en-US" dirty="0" smtClean="0">
              <a:solidFill>
                <a:srgbClr val="44332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624" y="476672"/>
            <a:ext cx="7594104" cy="1150367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Latn-RS" dirty="0" smtClean="0"/>
              <a:t>Podaci centralnog registra obolelih i umrlih od AIDS-a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1773238"/>
            <a:ext cx="7737872" cy="460851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sr-Latn-RS" dirty="0" smtClean="0">
                <a:solidFill>
                  <a:srgbClr val="443329"/>
                </a:solidFill>
              </a:rPr>
              <a:t>O</a:t>
            </a:r>
            <a:r>
              <a:rPr lang="en-US" dirty="0" smtClean="0">
                <a:solidFill>
                  <a:srgbClr val="443329"/>
                </a:solidFill>
              </a:rPr>
              <a:t>d </a:t>
            </a:r>
            <a:r>
              <a:rPr lang="en-US" b="1" dirty="0" smtClean="0">
                <a:solidFill>
                  <a:srgbClr val="443329"/>
                </a:solidFill>
              </a:rPr>
              <a:t>1985</a:t>
            </a:r>
            <a:r>
              <a:rPr lang="sr-Latn-RS" b="1" dirty="0" smtClean="0">
                <a:solidFill>
                  <a:srgbClr val="443329"/>
                </a:solidFill>
              </a:rPr>
              <a:t>.</a:t>
            </a:r>
            <a:r>
              <a:rPr lang="en-US" b="1" dirty="0" smtClean="0">
                <a:solidFill>
                  <a:srgbClr val="443329"/>
                </a:solidFill>
              </a:rPr>
              <a:t> do </a:t>
            </a:r>
            <a:r>
              <a:rPr lang="en-US" b="1" dirty="0" err="1" smtClean="0">
                <a:solidFill>
                  <a:srgbClr val="443329"/>
                </a:solidFill>
              </a:rPr>
              <a:t>kraja</a:t>
            </a:r>
            <a:r>
              <a:rPr lang="en-US" b="1" dirty="0" smtClean="0">
                <a:solidFill>
                  <a:srgbClr val="443329"/>
                </a:solidFill>
              </a:rPr>
              <a:t> 2012. </a:t>
            </a:r>
            <a:r>
              <a:rPr lang="en-US" b="1" dirty="0" err="1" smtClean="0">
                <a:solidFill>
                  <a:srgbClr val="443329"/>
                </a:solidFill>
              </a:rPr>
              <a:t>godine</a:t>
            </a:r>
            <a:r>
              <a:rPr lang="sr-Latn-RS" dirty="0" smtClean="0">
                <a:solidFill>
                  <a:srgbClr val="443329"/>
                </a:solidFill>
              </a:rPr>
              <a:t>: 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dirty="0" err="1" smtClean="0">
                <a:solidFill>
                  <a:srgbClr val="443329"/>
                </a:solidFill>
              </a:rPr>
              <a:t>registrovano</a:t>
            </a:r>
            <a:r>
              <a:rPr lang="en-US" dirty="0" smtClean="0">
                <a:solidFill>
                  <a:srgbClr val="443329"/>
                </a:solidFill>
              </a:rPr>
              <a:t> je </a:t>
            </a:r>
            <a:r>
              <a:rPr lang="en-US" dirty="0" err="1" smtClean="0">
                <a:solidFill>
                  <a:srgbClr val="443329"/>
                </a:solidFill>
              </a:rPr>
              <a:t>ukupno</a:t>
            </a:r>
            <a:r>
              <a:rPr lang="en-US" dirty="0" smtClean="0">
                <a:solidFill>
                  <a:srgbClr val="443329"/>
                </a:solidFill>
              </a:rPr>
              <a:t> 1645 </a:t>
            </a:r>
            <a:r>
              <a:rPr lang="en-US" dirty="0" err="1" smtClean="0">
                <a:solidFill>
                  <a:srgbClr val="443329"/>
                </a:solidFill>
              </a:rPr>
              <a:t>slučajeva</a:t>
            </a:r>
            <a:r>
              <a:rPr lang="en-US" dirty="0" smtClean="0">
                <a:solidFill>
                  <a:srgbClr val="443329"/>
                </a:solidFill>
              </a:rPr>
              <a:t> AIDS (58% </a:t>
            </a:r>
            <a:r>
              <a:rPr lang="en-US" dirty="0" err="1" smtClean="0">
                <a:solidFill>
                  <a:srgbClr val="443329"/>
                </a:solidFill>
              </a:rPr>
              <a:t>svih</a:t>
            </a:r>
            <a:r>
              <a:rPr lang="en-US" dirty="0" smtClean="0">
                <a:solidFill>
                  <a:srgbClr val="443329"/>
                </a:solidFill>
              </a:rPr>
              <a:t> </a:t>
            </a:r>
            <a:r>
              <a:rPr lang="en-US" dirty="0" err="1" smtClean="0">
                <a:solidFill>
                  <a:srgbClr val="443329"/>
                </a:solidFill>
              </a:rPr>
              <a:t>registrovanih</a:t>
            </a:r>
            <a:r>
              <a:rPr lang="en-US" dirty="0" smtClean="0">
                <a:solidFill>
                  <a:srgbClr val="443329"/>
                </a:solidFill>
              </a:rPr>
              <a:t> HIV </a:t>
            </a:r>
            <a:r>
              <a:rPr lang="en-US" dirty="0" err="1" smtClean="0">
                <a:solidFill>
                  <a:srgbClr val="443329"/>
                </a:solidFill>
              </a:rPr>
              <a:t>pozitivnih</a:t>
            </a:r>
            <a:r>
              <a:rPr lang="en-US" dirty="0" smtClean="0">
                <a:solidFill>
                  <a:srgbClr val="443329"/>
                </a:solidFill>
              </a:rPr>
              <a:t> </a:t>
            </a:r>
            <a:r>
              <a:rPr lang="en-US" dirty="0" err="1" smtClean="0">
                <a:solidFill>
                  <a:srgbClr val="443329"/>
                </a:solidFill>
              </a:rPr>
              <a:t>osoba</a:t>
            </a:r>
            <a:r>
              <a:rPr lang="en-US" dirty="0" smtClean="0">
                <a:solidFill>
                  <a:srgbClr val="443329"/>
                </a:solidFill>
              </a:rPr>
              <a:t>)</a:t>
            </a:r>
            <a:endParaRPr lang="sr-Latn-RS" dirty="0" smtClean="0">
              <a:solidFill>
                <a:srgbClr val="443329"/>
              </a:solidFill>
            </a:endParaRPr>
          </a:p>
          <a:p>
            <a:pPr algn="just">
              <a:buFont typeface="Wingdings" pitchFamily="2" charset="2"/>
              <a:buChar char="Ø"/>
            </a:pPr>
            <a:endParaRPr lang="sr-Latn-RS" dirty="0" smtClean="0">
              <a:solidFill>
                <a:srgbClr val="443329"/>
              </a:solidFill>
            </a:endParaRPr>
          </a:p>
          <a:p>
            <a:pPr lvl="1" algn="just">
              <a:buFont typeface="Wingdings" pitchFamily="2" charset="2"/>
              <a:buChar char="Ø"/>
            </a:pPr>
            <a:r>
              <a:rPr lang="en-US" dirty="0" smtClean="0">
                <a:solidFill>
                  <a:srgbClr val="443329"/>
                </a:solidFill>
              </a:rPr>
              <a:t>1044 </a:t>
            </a:r>
            <a:r>
              <a:rPr lang="en-US" dirty="0" err="1" smtClean="0">
                <a:solidFill>
                  <a:srgbClr val="443329"/>
                </a:solidFill>
              </a:rPr>
              <a:t>osobe</a:t>
            </a:r>
            <a:r>
              <a:rPr lang="en-US" dirty="0" smtClean="0">
                <a:solidFill>
                  <a:srgbClr val="443329"/>
                </a:solidFill>
              </a:rPr>
              <a:t> </a:t>
            </a:r>
            <a:r>
              <a:rPr lang="en-US" dirty="0" err="1" smtClean="0">
                <a:solidFill>
                  <a:srgbClr val="443329"/>
                </a:solidFill>
              </a:rPr>
              <a:t>su</a:t>
            </a:r>
            <a:r>
              <a:rPr lang="en-US" dirty="0" smtClean="0">
                <a:solidFill>
                  <a:srgbClr val="443329"/>
                </a:solidFill>
              </a:rPr>
              <a:t> </a:t>
            </a:r>
            <a:r>
              <a:rPr lang="en-US" dirty="0" err="1" smtClean="0">
                <a:solidFill>
                  <a:srgbClr val="443329"/>
                </a:solidFill>
              </a:rPr>
              <a:t>umrle</a:t>
            </a:r>
            <a:r>
              <a:rPr lang="en-US" dirty="0" smtClean="0">
                <a:solidFill>
                  <a:srgbClr val="443329"/>
                </a:solidFill>
              </a:rPr>
              <a:t> </a:t>
            </a:r>
            <a:r>
              <a:rPr lang="en-US" dirty="0" err="1" smtClean="0">
                <a:solidFill>
                  <a:srgbClr val="443329"/>
                </a:solidFill>
              </a:rPr>
              <a:t>od</a:t>
            </a:r>
            <a:r>
              <a:rPr lang="en-US" dirty="0" smtClean="0">
                <a:solidFill>
                  <a:srgbClr val="443329"/>
                </a:solidFill>
              </a:rPr>
              <a:t> AIDS-a (63% </a:t>
            </a:r>
            <a:r>
              <a:rPr lang="en-US" dirty="0" err="1" smtClean="0">
                <a:solidFill>
                  <a:srgbClr val="443329"/>
                </a:solidFill>
              </a:rPr>
              <a:t>svih</a:t>
            </a:r>
            <a:r>
              <a:rPr lang="en-US" dirty="0" smtClean="0">
                <a:solidFill>
                  <a:srgbClr val="443329"/>
                </a:solidFill>
              </a:rPr>
              <a:t> </a:t>
            </a:r>
            <a:r>
              <a:rPr lang="en-US" dirty="0" err="1" smtClean="0">
                <a:solidFill>
                  <a:srgbClr val="443329"/>
                </a:solidFill>
              </a:rPr>
              <a:t>obolelih</a:t>
            </a:r>
            <a:r>
              <a:rPr lang="en-US" dirty="0" smtClean="0">
                <a:solidFill>
                  <a:srgbClr val="443329"/>
                </a:solidFill>
              </a:rPr>
              <a:t> </a:t>
            </a:r>
            <a:r>
              <a:rPr lang="en-US" dirty="0" err="1" smtClean="0">
                <a:solidFill>
                  <a:srgbClr val="443329"/>
                </a:solidFill>
              </a:rPr>
              <a:t>od</a:t>
            </a:r>
            <a:r>
              <a:rPr lang="en-US" dirty="0" smtClean="0">
                <a:solidFill>
                  <a:srgbClr val="443329"/>
                </a:solidFill>
              </a:rPr>
              <a:t> AIDS</a:t>
            </a:r>
            <a:r>
              <a:rPr lang="sr-Latn-RS" dirty="0" smtClean="0">
                <a:solidFill>
                  <a:srgbClr val="443329"/>
                </a:solidFill>
              </a:rPr>
              <a:t>)</a:t>
            </a:r>
          </a:p>
          <a:p>
            <a:pPr algn="just"/>
            <a:endParaRPr lang="sr-Latn-RS" dirty="0" smtClean="0">
              <a:solidFill>
                <a:srgbClr val="443329"/>
              </a:solidFill>
            </a:endParaRPr>
          </a:p>
          <a:p>
            <a:pPr algn="just"/>
            <a:r>
              <a:rPr lang="en-US" b="1" dirty="0" smtClean="0">
                <a:solidFill>
                  <a:srgbClr val="443329"/>
                </a:solidFill>
              </a:rPr>
              <a:t>U 2012. </a:t>
            </a:r>
            <a:r>
              <a:rPr lang="en-US" dirty="0" err="1" smtClean="0">
                <a:solidFill>
                  <a:srgbClr val="443329"/>
                </a:solidFill>
              </a:rPr>
              <a:t>registrovano</a:t>
            </a:r>
            <a:r>
              <a:rPr lang="en-US" dirty="0" smtClean="0">
                <a:solidFill>
                  <a:srgbClr val="443329"/>
                </a:solidFill>
              </a:rPr>
              <a:t> je 50 </a:t>
            </a:r>
            <a:r>
              <a:rPr lang="en-US" dirty="0" err="1" smtClean="0">
                <a:solidFill>
                  <a:srgbClr val="443329"/>
                </a:solidFill>
              </a:rPr>
              <a:t>osoba</a:t>
            </a:r>
            <a:r>
              <a:rPr lang="en-US" dirty="0" smtClean="0">
                <a:solidFill>
                  <a:srgbClr val="443329"/>
                </a:solidFill>
              </a:rPr>
              <a:t> </a:t>
            </a:r>
            <a:r>
              <a:rPr lang="en-US" dirty="0" err="1" smtClean="0">
                <a:solidFill>
                  <a:srgbClr val="443329"/>
                </a:solidFill>
              </a:rPr>
              <a:t>novoobolelih</a:t>
            </a:r>
            <a:r>
              <a:rPr lang="en-US" dirty="0" smtClean="0">
                <a:solidFill>
                  <a:srgbClr val="443329"/>
                </a:solidFill>
              </a:rPr>
              <a:t> </a:t>
            </a:r>
            <a:r>
              <a:rPr lang="en-US" dirty="0" err="1" smtClean="0">
                <a:solidFill>
                  <a:srgbClr val="443329"/>
                </a:solidFill>
              </a:rPr>
              <a:t>od</a:t>
            </a:r>
            <a:r>
              <a:rPr lang="en-US" dirty="0" smtClean="0">
                <a:solidFill>
                  <a:srgbClr val="443329"/>
                </a:solidFill>
              </a:rPr>
              <a:t> AIDS-a (</a:t>
            </a:r>
            <a:r>
              <a:rPr lang="en-US" dirty="0" err="1" smtClean="0">
                <a:solidFill>
                  <a:srgbClr val="443329"/>
                </a:solidFill>
              </a:rPr>
              <a:t>incidencija</a:t>
            </a:r>
            <a:r>
              <a:rPr lang="en-US" dirty="0" smtClean="0">
                <a:solidFill>
                  <a:srgbClr val="443329"/>
                </a:solidFill>
              </a:rPr>
              <a:t> 0,69</a:t>
            </a:r>
            <a:r>
              <a:rPr lang="sr-Latn-RS" dirty="0" smtClean="0">
                <a:solidFill>
                  <a:srgbClr val="443329"/>
                </a:solidFill>
              </a:rPr>
              <a:t>  </a:t>
            </a:r>
            <a:r>
              <a:rPr lang="en-US" dirty="0" err="1" smtClean="0">
                <a:solidFill>
                  <a:srgbClr val="443329"/>
                </a:solidFill>
              </a:rPr>
              <a:t>na</a:t>
            </a:r>
            <a:r>
              <a:rPr lang="en-US" dirty="0" smtClean="0">
                <a:solidFill>
                  <a:srgbClr val="443329"/>
                </a:solidFill>
              </a:rPr>
              <a:t> 100.000 </a:t>
            </a:r>
            <a:r>
              <a:rPr lang="en-US" dirty="0" err="1" smtClean="0">
                <a:solidFill>
                  <a:srgbClr val="443329"/>
                </a:solidFill>
              </a:rPr>
              <a:t>stanovnika</a:t>
            </a:r>
            <a:r>
              <a:rPr lang="en-US" dirty="0" smtClean="0">
                <a:solidFill>
                  <a:srgbClr val="443329"/>
                </a:solidFill>
              </a:rPr>
              <a:t>), </a:t>
            </a:r>
            <a:r>
              <a:rPr lang="en-US" dirty="0" err="1" smtClean="0">
                <a:solidFill>
                  <a:srgbClr val="443329"/>
                </a:solidFill>
              </a:rPr>
              <a:t>dok</a:t>
            </a:r>
            <a:r>
              <a:rPr lang="en-US" dirty="0" smtClean="0">
                <a:solidFill>
                  <a:srgbClr val="443329"/>
                </a:solidFill>
              </a:rPr>
              <a:t> je 17 </a:t>
            </a:r>
            <a:r>
              <a:rPr lang="en-US" dirty="0" err="1" smtClean="0">
                <a:solidFill>
                  <a:srgbClr val="443329"/>
                </a:solidFill>
              </a:rPr>
              <a:t>osoba</a:t>
            </a:r>
            <a:r>
              <a:rPr lang="en-US" dirty="0" smtClean="0">
                <a:solidFill>
                  <a:srgbClr val="443329"/>
                </a:solidFill>
              </a:rPr>
              <a:t> </a:t>
            </a:r>
            <a:r>
              <a:rPr lang="en-US" dirty="0" err="1" smtClean="0">
                <a:solidFill>
                  <a:srgbClr val="443329"/>
                </a:solidFill>
              </a:rPr>
              <a:t>umrlo</a:t>
            </a:r>
            <a:r>
              <a:rPr lang="en-US" dirty="0" smtClean="0">
                <a:solidFill>
                  <a:srgbClr val="443329"/>
                </a:solidFill>
              </a:rPr>
              <a:t> </a:t>
            </a:r>
            <a:r>
              <a:rPr lang="en-US" dirty="0" err="1" smtClean="0">
                <a:solidFill>
                  <a:srgbClr val="443329"/>
                </a:solidFill>
              </a:rPr>
              <a:t>od</a:t>
            </a:r>
            <a:r>
              <a:rPr lang="en-US" dirty="0" smtClean="0">
                <a:solidFill>
                  <a:srgbClr val="443329"/>
                </a:solidFill>
              </a:rPr>
              <a:t> AIDS-a (</a:t>
            </a:r>
            <a:r>
              <a:rPr lang="en-US" dirty="0" err="1" smtClean="0">
                <a:solidFill>
                  <a:srgbClr val="443329"/>
                </a:solidFill>
              </a:rPr>
              <a:t>mortalitet</a:t>
            </a:r>
            <a:r>
              <a:rPr lang="en-US" dirty="0" smtClean="0">
                <a:solidFill>
                  <a:srgbClr val="443329"/>
                </a:solidFill>
              </a:rPr>
              <a:t> 0,23 </a:t>
            </a:r>
            <a:r>
              <a:rPr lang="en-US" dirty="0" err="1" smtClean="0">
                <a:solidFill>
                  <a:srgbClr val="443329"/>
                </a:solidFill>
              </a:rPr>
              <a:t>na</a:t>
            </a:r>
            <a:r>
              <a:rPr lang="en-US" dirty="0" smtClean="0">
                <a:solidFill>
                  <a:srgbClr val="443329"/>
                </a:solidFill>
              </a:rPr>
              <a:t> 100.000). </a:t>
            </a:r>
            <a:endParaRPr lang="sr-Latn-RS" dirty="0" smtClean="0">
              <a:solidFill>
                <a:srgbClr val="443329"/>
              </a:solidFill>
            </a:endParaRPr>
          </a:p>
          <a:p>
            <a:pPr algn="just">
              <a:buFontTx/>
              <a:buChar char="-"/>
            </a:pPr>
            <a:endParaRPr lang="sr-Latn-RS" dirty="0" smtClean="0">
              <a:solidFill>
                <a:srgbClr val="443329"/>
              </a:solidFill>
            </a:endParaRPr>
          </a:p>
          <a:p>
            <a:pPr algn="just"/>
            <a:r>
              <a:rPr lang="en-US" b="1" dirty="0" smtClean="0">
                <a:solidFill>
                  <a:srgbClr val="443329"/>
                </a:solidFill>
              </a:rPr>
              <a:t>U 2012. </a:t>
            </a:r>
            <a:r>
              <a:rPr lang="en-US" b="1" dirty="0" err="1" smtClean="0">
                <a:solidFill>
                  <a:srgbClr val="443329"/>
                </a:solidFill>
              </a:rPr>
              <a:t>godini</a:t>
            </a:r>
            <a:r>
              <a:rPr lang="en-US" b="1" dirty="0" smtClean="0">
                <a:solidFill>
                  <a:srgbClr val="443329"/>
                </a:solidFill>
              </a:rPr>
              <a:t> </a:t>
            </a:r>
            <a:r>
              <a:rPr lang="en-US" b="1" dirty="0" err="1" smtClean="0">
                <a:solidFill>
                  <a:srgbClr val="443329"/>
                </a:solidFill>
              </a:rPr>
              <a:t>registrovana</a:t>
            </a:r>
            <a:r>
              <a:rPr lang="en-US" b="1" dirty="0" smtClean="0">
                <a:solidFill>
                  <a:srgbClr val="443329"/>
                </a:solidFill>
              </a:rPr>
              <a:t> </a:t>
            </a:r>
            <a:r>
              <a:rPr lang="en-US" b="1" dirty="0" err="1" smtClean="0">
                <a:solidFill>
                  <a:srgbClr val="443329"/>
                </a:solidFill>
              </a:rPr>
              <a:t>incidencija</a:t>
            </a:r>
            <a:r>
              <a:rPr lang="en-US" b="1" dirty="0" smtClean="0">
                <a:solidFill>
                  <a:srgbClr val="443329"/>
                </a:solidFill>
              </a:rPr>
              <a:t> </a:t>
            </a:r>
            <a:r>
              <a:rPr lang="en-US" dirty="0" err="1" smtClean="0">
                <a:solidFill>
                  <a:srgbClr val="443329"/>
                </a:solidFill>
              </a:rPr>
              <a:t>od</a:t>
            </a:r>
            <a:r>
              <a:rPr lang="en-US" dirty="0" smtClean="0">
                <a:solidFill>
                  <a:srgbClr val="443329"/>
                </a:solidFill>
              </a:rPr>
              <a:t> AIDS-a </a:t>
            </a:r>
            <a:r>
              <a:rPr lang="en-US" dirty="0" err="1" smtClean="0">
                <a:solidFill>
                  <a:srgbClr val="443329"/>
                </a:solidFill>
              </a:rPr>
              <a:t>bila</a:t>
            </a:r>
            <a:r>
              <a:rPr lang="en-US" dirty="0" smtClean="0">
                <a:solidFill>
                  <a:srgbClr val="443329"/>
                </a:solidFill>
              </a:rPr>
              <a:t> je </a:t>
            </a:r>
            <a:r>
              <a:rPr lang="en-US" dirty="0" err="1" smtClean="0">
                <a:solidFill>
                  <a:srgbClr val="443329"/>
                </a:solidFill>
              </a:rPr>
              <a:t>na</a:t>
            </a:r>
            <a:r>
              <a:rPr lang="en-US" dirty="0" smtClean="0">
                <a:solidFill>
                  <a:srgbClr val="443329"/>
                </a:solidFill>
              </a:rPr>
              <a:t> </a:t>
            </a:r>
            <a:r>
              <a:rPr lang="en-US" dirty="0" err="1" smtClean="0">
                <a:solidFill>
                  <a:srgbClr val="443329"/>
                </a:solidFill>
              </a:rPr>
              <a:t>sličnom</a:t>
            </a:r>
            <a:r>
              <a:rPr lang="en-US" dirty="0" smtClean="0">
                <a:solidFill>
                  <a:srgbClr val="443329"/>
                </a:solidFill>
              </a:rPr>
              <a:t> </a:t>
            </a:r>
            <a:r>
              <a:rPr lang="en-US" dirty="0" err="1" smtClean="0">
                <a:solidFill>
                  <a:srgbClr val="443329"/>
                </a:solidFill>
              </a:rPr>
              <a:t>nivou</a:t>
            </a:r>
            <a:r>
              <a:rPr lang="en-US" dirty="0" smtClean="0">
                <a:solidFill>
                  <a:srgbClr val="443329"/>
                </a:solidFill>
              </a:rPr>
              <a:t> </a:t>
            </a:r>
            <a:r>
              <a:rPr lang="en-US" dirty="0" err="1" smtClean="0">
                <a:solidFill>
                  <a:srgbClr val="443329"/>
                </a:solidFill>
              </a:rPr>
              <a:t>kao</a:t>
            </a:r>
            <a:r>
              <a:rPr lang="en-US" dirty="0" smtClean="0">
                <a:solidFill>
                  <a:srgbClr val="443329"/>
                </a:solidFill>
              </a:rPr>
              <a:t> </a:t>
            </a:r>
            <a:r>
              <a:rPr lang="en-US" dirty="0" err="1" smtClean="0">
                <a:solidFill>
                  <a:srgbClr val="443329"/>
                </a:solidFill>
              </a:rPr>
              <a:t>i</a:t>
            </a:r>
            <a:r>
              <a:rPr lang="en-US" dirty="0" smtClean="0">
                <a:solidFill>
                  <a:srgbClr val="443329"/>
                </a:solidFill>
              </a:rPr>
              <a:t> u </a:t>
            </a:r>
            <a:r>
              <a:rPr lang="en-US" dirty="0" err="1" smtClean="0">
                <a:solidFill>
                  <a:srgbClr val="443329"/>
                </a:solidFill>
              </a:rPr>
              <a:t>prethodne</a:t>
            </a:r>
            <a:r>
              <a:rPr lang="en-US" dirty="0" smtClean="0">
                <a:solidFill>
                  <a:srgbClr val="443329"/>
                </a:solidFill>
              </a:rPr>
              <a:t> tri </a:t>
            </a:r>
            <a:r>
              <a:rPr lang="sr-Latn-RS" dirty="0" smtClean="0">
                <a:solidFill>
                  <a:srgbClr val="443329"/>
                </a:solidFill>
              </a:rPr>
              <a:t> </a:t>
            </a:r>
            <a:r>
              <a:rPr lang="en-US" dirty="0" err="1" smtClean="0">
                <a:solidFill>
                  <a:srgbClr val="443329"/>
                </a:solidFill>
              </a:rPr>
              <a:t>godine</a:t>
            </a:r>
            <a:r>
              <a:rPr lang="en-US" dirty="0" smtClean="0">
                <a:solidFill>
                  <a:srgbClr val="443329"/>
                </a:solidFill>
              </a:rPr>
              <a:t>, </a:t>
            </a:r>
            <a:r>
              <a:rPr lang="en-US" dirty="0" err="1" smtClean="0">
                <a:solidFill>
                  <a:srgbClr val="443329"/>
                </a:solidFill>
              </a:rPr>
              <a:t>dok</a:t>
            </a:r>
            <a:r>
              <a:rPr lang="en-US" dirty="0" smtClean="0">
                <a:solidFill>
                  <a:srgbClr val="443329"/>
                </a:solidFill>
              </a:rPr>
              <a:t> je </a:t>
            </a:r>
            <a:r>
              <a:rPr lang="en-US" dirty="0" err="1" smtClean="0">
                <a:solidFill>
                  <a:srgbClr val="443329"/>
                </a:solidFill>
              </a:rPr>
              <a:t>mortalitet</a:t>
            </a:r>
            <a:r>
              <a:rPr lang="en-US" dirty="0" smtClean="0">
                <a:solidFill>
                  <a:srgbClr val="443329"/>
                </a:solidFill>
              </a:rPr>
              <a:t> </a:t>
            </a:r>
            <a:r>
              <a:rPr lang="en-US" dirty="0" err="1" smtClean="0">
                <a:solidFill>
                  <a:srgbClr val="443329"/>
                </a:solidFill>
              </a:rPr>
              <a:t>na</a:t>
            </a:r>
            <a:r>
              <a:rPr lang="en-US" dirty="0" smtClean="0">
                <a:solidFill>
                  <a:srgbClr val="443329"/>
                </a:solidFill>
              </a:rPr>
              <a:t> </a:t>
            </a:r>
            <a:r>
              <a:rPr lang="en-US" dirty="0" err="1" smtClean="0">
                <a:solidFill>
                  <a:srgbClr val="443329"/>
                </a:solidFill>
              </a:rPr>
              <a:t>nivou</a:t>
            </a:r>
            <a:r>
              <a:rPr lang="en-US" dirty="0" smtClean="0">
                <a:solidFill>
                  <a:srgbClr val="443329"/>
                </a:solidFill>
              </a:rPr>
              <a:t> </a:t>
            </a:r>
            <a:r>
              <a:rPr lang="en-US" dirty="0" err="1" smtClean="0">
                <a:solidFill>
                  <a:srgbClr val="443329"/>
                </a:solidFill>
              </a:rPr>
              <a:t>mortaliteta</a:t>
            </a:r>
            <a:r>
              <a:rPr lang="en-US" dirty="0" smtClean="0">
                <a:solidFill>
                  <a:srgbClr val="443329"/>
                </a:solidFill>
              </a:rPr>
              <a:t> </a:t>
            </a:r>
            <a:r>
              <a:rPr lang="en-US" dirty="0" err="1" smtClean="0">
                <a:solidFill>
                  <a:srgbClr val="443329"/>
                </a:solidFill>
              </a:rPr>
              <a:t>registrovanog</a:t>
            </a:r>
            <a:r>
              <a:rPr lang="en-US" dirty="0" smtClean="0">
                <a:solidFill>
                  <a:srgbClr val="443329"/>
                </a:solidFill>
              </a:rPr>
              <a:t> 2007. </a:t>
            </a:r>
            <a:r>
              <a:rPr lang="en-US" dirty="0" err="1" smtClean="0">
                <a:solidFill>
                  <a:srgbClr val="443329"/>
                </a:solidFill>
              </a:rPr>
              <a:t>godine</a:t>
            </a:r>
            <a:r>
              <a:rPr lang="en-US" dirty="0" smtClean="0">
                <a:solidFill>
                  <a:srgbClr val="443329"/>
                </a:solidFill>
              </a:rPr>
              <a:t>, </a:t>
            </a:r>
            <a:r>
              <a:rPr lang="en-US" dirty="0" err="1" smtClean="0">
                <a:solidFill>
                  <a:srgbClr val="443329"/>
                </a:solidFill>
              </a:rPr>
              <a:t>odnosno</a:t>
            </a:r>
            <a:r>
              <a:rPr lang="en-US" dirty="0" smtClean="0">
                <a:solidFill>
                  <a:srgbClr val="443329"/>
                </a:solidFill>
              </a:rPr>
              <a:t> </a:t>
            </a:r>
            <a:r>
              <a:rPr lang="en-US" dirty="0" err="1" smtClean="0">
                <a:solidFill>
                  <a:srgbClr val="443329"/>
                </a:solidFill>
              </a:rPr>
              <a:t>najniži</a:t>
            </a:r>
            <a:r>
              <a:rPr lang="en-US" dirty="0" smtClean="0">
                <a:solidFill>
                  <a:srgbClr val="443329"/>
                </a:solidFill>
              </a:rPr>
              <a:t> u </a:t>
            </a:r>
            <a:r>
              <a:rPr lang="en-US" dirty="0" err="1" smtClean="0">
                <a:solidFill>
                  <a:srgbClr val="443329"/>
                </a:solidFill>
              </a:rPr>
              <a:t>posmatranom</a:t>
            </a:r>
            <a:r>
              <a:rPr lang="en-US" dirty="0" smtClean="0">
                <a:solidFill>
                  <a:srgbClr val="443329"/>
                </a:solidFill>
              </a:rPr>
              <a:t> </a:t>
            </a:r>
            <a:r>
              <a:rPr lang="en-US" dirty="0" err="1" smtClean="0">
                <a:solidFill>
                  <a:srgbClr val="443329"/>
                </a:solidFill>
              </a:rPr>
              <a:t>petogodišnjem</a:t>
            </a:r>
            <a:r>
              <a:rPr lang="en-US" dirty="0" smtClean="0">
                <a:solidFill>
                  <a:srgbClr val="443329"/>
                </a:solidFill>
              </a:rPr>
              <a:t> </a:t>
            </a:r>
            <a:r>
              <a:rPr lang="en-US" dirty="0" err="1" smtClean="0">
                <a:solidFill>
                  <a:srgbClr val="443329"/>
                </a:solidFill>
              </a:rPr>
              <a:t>periodu</a:t>
            </a:r>
            <a:endParaRPr lang="en-US" dirty="0" smtClean="0">
              <a:solidFill>
                <a:srgbClr val="44332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624" y="476672"/>
            <a:ext cx="7594104" cy="1150367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sr-Latn-RS" sz="3600" dirty="0" smtClean="0"/>
              <a:t>Nacionalni vodič – mere preveniranja vertikalne transmisije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1773238"/>
            <a:ext cx="7737872" cy="4608512"/>
          </a:xfrm>
        </p:spPr>
        <p:txBody>
          <a:bodyPr>
            <a:normAutofit fontScale="85000" lnSpcReduction="10000"/>
          </a:bodyPr>
          <a:lstStyle/>
          <a:p>
            <a:pPr algn="just"/>
            <a:endParaRPr lang="sr-Latn-RS" dirty="0" smtClean="0">
              <a:solidFill>
                <a:srgbClr val="443329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sr-Latn-RS" dirty="0" smtClean="0">
                <a:solidFill>
                  <a:srgbClr val="443329"/>
                </a:solidFill>
              </a:rPr>
              <a:t>U okviru organizovanog </a:t>
            </a:r>
            <a:r>
              <a:rPr lang="sr-Latn-RS" b="1" dirty="0" smtClean="0">
                <a:solidFill>
                  <a:srgbClr val="443329"/>
                </a:solidFill>
              </a:rPr>
              <a:t>zdravstvenovaspitnog rada savetovališta za trudnice,</a:t>
            </a:r>
            <a:r>
              <a:rPr lang="sr-Latn-RS" dirty="0" smtClean="0">
                <a:solidFill>
                  <a:srgbClr val="443329"/>
                </a:solidFill>
              </a:rPr>
              <a:t> ističe se značaj poznavanja HIV statusa u trudnoći, mogućnosti testiranja i poverljivosti rezultata, mogućnosti sprečavanja prenosa HIV infekcije sa majke na dete.</a:t>
            </a:r>
          </a:p>
          <a:p>
            <a:pPr algn="just">
              <a:buFont typeface="Wingdings" pitchFamily="2" charset="2"/>
              <a:buChar char="Ø"/>
            </a:pPr>
            <a:endParaRPr lang="sr-Latn-RS" dirty="0" smtClean="0">
              <a:solidFill>
                <a:srgbClr val="443329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sr-Latn-RS" dirty="0" smtClean="0">
                <a:solidFill>
                  <a:srgbClr val="443329"/>
                </a:solidFill>
              </a:rPr>
              <a:t>U prvom trimestru trudnoće, pri prvom lekarskom pregledu, </a:t>
            </a:r>
            <a:r>
              <a:rPr lang="sr-Latn-RS" b="1" dirty="0" smtClean="0">
                <a:solidFill>
                  <a:srgbClr val="443329"/>
                </a:solidFill>
              </a:rPr>
              <a:t>preporučuje </a:t>
            </a:r>
            <a:r>
              <a:rPr lang="sr-Latn-RS" dirty="0" smtClean="0">
                <a:solidFill>
                  <a:srgbClr val="443329"/>
                </a:solidFill>
              </a:rPr>
              <a:t>se da se svim trudnicama obezbedi </a:t>
            </a:r>
            <a:r>
              <a:rPr lang="sr-Latn-RS" b="1" dirty="0" smtClean="0">
                <a:solidFill>
                  <a:srgbClr val="443329"/>
                </a:solidFill>
              </a:rPr>
              <a:t>dobrovoljno, poverljivo </a:t>
            </a:r>
            <a:r>
              <a:rPr lang="sr-Latn-RS" dirty="0" smtClean="0">
                <a:solidFill>
                  <a:srgbClr val="443329"/>
                </a:solidFill>
              </a:rPr>
              <a:t>i besplatno savetovanje i testiranje na HIV</a:t>
            </a:r>
          </a:p>
          <a:p>
            <a:pPr algn="just">
              <a:buFont typeface="Wingdings" pitchFamily="2" charset="2"/>
              <a:buChar char="Ø"/>
            </a:pPr>
            <a:endParaRPr lang="sr-Latn-RS" dirty="0" smtClean="0">
              <a:solidFill>
                <a:srgbClr val="443329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sr-Latn-RS" dirty="0" smtClean="0">
                <a:solidFill>
                  <a:srgbClr val="443329"/>
                </a:solidFill>
              </a:rPr>
              <a:t>Pri kontrolnom pregledu trudnice u 36.nedelji uz uput za porodilište potrebno je </a:t>
            </a:r>
            <a:r>
              <a:rPr lang="sr-Latn-RS" b="1" dirty="0" smtClean="0">
                <a:solidFill>
                  <a:srgbClr val="443329"/>
                </a:solidFill>
              </a:rPr>
              <a:t>pripremiti, </a:t>
            </a:r>
            <a:r>
              <a:rPr lang="sr-Latn-RS" dirty="0" smtClean="0">
                <a:solidFill>
                  <a:srgbClr val="443329"/>
                </a:solidFill>
              </a:rPr>
              <a:t>izmedju ostalog, i nalaz Elisa HIV testa.</a:t>
            </a:r>
          </a:p>
          <a:p>
            <a:pPr algn="just"/>
            <a:endParaRPr lang="sr-Latn-RS" dirty="0" smtClean="0">
              <a:solidFill>
                <a:srgbClr val="443329"/>
              </a:solidFill>
            </a:endParaRPr>
          </a:p>
          <a:p>
            <a:pPr algn="just"/>
            <a:endParaRPr lang="en-US" dirty="0" smtClean="0">
              <a:solidFill>
                <a:srgbClr val="44332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624" y="476672"/>
            <a:ext cx="7594104" cy="1150367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sr-Latn-RS" sz="3600" dirty="0" smtClean="0"/>
              <a:t>Nacionalni vodič – algoritam postupaka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1773238"/>
            <a:ext cx="7737872" cy="4608512"/>
          </a:xfrm>
        </p:spPr>
        <p:txBody>
          <a:bodyPr>
            <a:normAutofit/>
          </a:bodyPr>
          <a:lstStyle/>
          <a:p>
            <a:pPr algn="just"/>
            <a:endParaRPr lang="sr-Latn-RS" dirty="0" smtClean="0">
              <a:solidFill>
                <a:srgbClr val="443329"/>
              </a:solidFill>
            </a:endParaRPr>
          </a:p>
          <a:p>
            <a:pPr algn="just"/>
            <a:r>
              <a:rPr lang="sr-Latn-RS" dirty="0" smtClean="0">
                <a:solidFill>
                  <a:srgbClr val="443329"/>
                </a:solidFill>
              </a:rPr>
              <a:t>Vodič sadrži </a:t>
            </a:r>
            <a:r>
              <a:rPr lang="sr-Latn-RS" b="1" dirty="0" smtClean="0">
                <a:solidFill>
                  <a:srgbClr val="443329"/>
                </a:solidFill>
              </a:rPr>
              <a:t>algoritam postupaka </a:t>
            </a:r>
            <a:r>
              <a:rPr lang="sr-Latn-RS" dirty="0" smtClean="0">
                <a:solidFill>
                  <a:srgbClr val="443329"/>
                </a:solidFill>
              </a:rPr>
              <a:t>kada se radi o HIV testiranju u cilju sprečavanja vertikalne </a:t>
            </a:r>
            <a:r>
              <a:rPr lang="sr-Latn-RS" dirty="0" smtClean="0">
                <a:solidFill>
                  <a:srgbClr val="443329"/>
                </a:solidFill>
              </a:rPr>
              <a:t>transmisije</a:t>
            </a:r>
            <a:endParaRPr lang="sr-Latn-RS" dirty="0" smtClean="0">
              <a:solidFill>
                <a:srgbClr val="443329"/>
              </a:solidFill>
            </a:endParaRPr>
          </a:p>
          <a:p>
            <a:pPr algn="just"/>
            <a:endParaRPr lang="sr-Latn-RS" dirty="0" smtClean="0">
              <a:solidFill>
                <a:srgbClr val="443329"/>
              </a:solidFill>
            </a:endParaRPr>
          </a:p>
          <a:p>
            <a:pPr algn="just"/>
            <a:r>
              <a:rPr lang="sr-Latn-RS" dirty="0" smtClean="0">
                <a:solidFill>
                  <a:srgbClr val="443329"/>
                </a:solidFill>
              </a:rPr>
              <a:t>U slučaju utvrđivanja HIV pozitivnog statusa, preporučuje se vertikalna koordinacija, odnosno upućivanje na više nivoe zz radi tretmana HIV pozitivnih trudnica (</a:t>
            </a:r>
            <a:r>
              <a:rPr lang="sr-Latn-RS" dirty="0" smtClean="0">
                <a:solidFill>
                  <a:srgbClr val="443329"/>
                </a:solidFill>
              </a:rPr>
              <a:t>Klinika za infektivne i tropske bolesti)</a:t>
            </a:r>
            <a:endParaRPr lang="sr-Latn-RS" dirty="0" smtClean="0">
              <a:solidFill>
                <a:srgbClr val="443329"/>
              </a:solidFill>
            </a:endParaRPr>
          </a:p>
          <a:p>
            <a:pPr algn="just"/>
            <a:endParaRPr lang="sr-Latn-RS" dirty="0" smtClean="0">
              <a:solidFill>
                <a:srgbClr val="443329"/>
              </a:solidFill>
            </a:endParaRPr>
          </a:p>
          <a:p>
            <a:pPr algn="just"/>
            <a:endParaRPr lang="en-US" dirty="0" smtClean="0">
              <a:solidFill>
                <a:srgbClr val="44332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548680"/>
            <a:ext cx="7594104" cy="1150367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sr-Latn-RS" sz="3600" dirty="0" smtClean="0"/>
              <a:t>Zakon o zaštiti stanovništva od zaraznih bolesti (2004) i prateći Pravilnik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1773238"/>
            <a:ext cx="7737872" cy="4608512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Ø"/>
            </a:pPr>
            <a:endParaRPr lang="sr-Latn-RS" dirty="0" smtClean="0"/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HIV </a:t>
            </a:r>
            <a:r>
              <a:rPr lang="en-US" dirty="0" err="1" smtClean="0"/>
              <a:t>bolest</a:t>
            </a:r>
            <a:r>
              <a:rPr lang="en-US" dirty="0" smtClean="0"/>
              <a:t> </a:t>
            </a:r>
            <a:r>
              <a:rPr lang="en-US" i="1" dirty="0" smtClean="0"/>
              <a:t>(</a:t>
            </a:r>
            <a:r>
              <a:rPr lang="en-US" i="1" dirty="0" err="1" smtClean="0"/>
              <a:t>Morbus</a:t>
            </a:r>
            <a:r>
              <a:rPr lang="en-US" i="1" dirty="0" smtClean="0"/>
              <a:t> HIV)</a:t>
            </a:r>
            <a:r>
              <a:rPr lang="sr-Latn-RS" dirty="0" smtClean="0"/>
              <a:t> potpada pod bolesti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ugrožavaju</a:t>
            </a:r>
            <a:r>
              <a:rPr lang="en-US" dirty="0" smtClean="0"/>
              <a:t> </a:t>
            </a:r>
            <a:r>
              <a:rPr lang="en-US" dirty="0" err="1" smtClean="0"/>
              <a:t>zdravlje</a:t>
            </a:r>
            <a:r>
              <a:rPr lang="en-US" dirty="0" smtClean="0"/>
              <a:t> </a:t>
            </a:r>
            <a:r>
              <a:rPr lang="en-US" dirty="0" err="1" smtClean="0"/>
              <a:t>stanovništva</a:t>
            </a:r>
            <a:r>
              <a:rPr lang="en-US" dirty="0" smtClean="0"/>
              <a:t> R</a:t>
            </a:r>
            <a:r>
              <a:rPr lang="sr-Latn-RS" dirty="0" smtClean="0"/>
              <a:t>S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čije</a:t>
            </a:r>
            <a:r>
              <a:rPr lang="en-US" dirty="0" smtClean="0"/>
              <a:t> je </a:t>
            </a:r>
            <a:r>
              <a:rPr lang="en-US" dirty="0" err="1" smtClean="0"/>
              <a:t>sprečavanje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suzbijanje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opšteg</a:t>
            </a:r>
            <a:r>
              <a:rPr lang="en-US" dirty="0" smtClean="0"/>
              <a:t> </a:t>
            </a:r>
            <a:r>
              <a:rPr lang="en-US" dirty="0" err="1" smtClean="0"/>
              <a:t>interesa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R</a:t>
            </a:r>
            <a:r>
              <a:rPr lang="sr-Latn-RS" dirty="0" smtClean="0"/>
              <a:t>S</a:t>
            </a:r>
          </a:p>
          <a:p>
            <a:pPr algn="just">
              <a:buFont typeface="Wingdings" pitchFamily="2" charset="2"/>
              <a:buChar char="Ø"/>
            </a:pPr>
            <a:endParaRPr lang="sr-Latn-RS" dirty="0" smtClean="0"/>
          </a:p>
          <a:p>
            <a:pPr algn="just">
              <a:buFont typeface="Wingdings" pitchFamily="2" charset="2"/>
              <a:buChar char="Ø"/>
            </a:pPr>
            <a:r>
              <a:rPr lang="sr-Latn-RS" dirty="0" err="1" smtClean="0"/>
              <a:t>P</a:t>
            </a:r>
            <a:r>
              <a:rPr lang="en-US" dirty="0" err="1" smtClean="0"/>
              <a:t>risustvo</a:t>
            </a:r>
            <a:r>
              <a:rPr lang="en-US" dirty="0" smtClean="0"/>
              <a:t> </a:t>
            </a:r>
            <a:r>
              <a:rPr lang="en-US" dirty="0" err="1" smtClean="0"/>
              <a:t>antitela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RS" dirty="0" smtClean="0"/>
              <a:t> </a:t>
            </a:r>
            <a:r>
              <a:rPr lang="en-US" dirty="0" smtClean="0"/>
              <a:t>HIV</a:t>
            </a:r>
            <a:r>
              <a:rPr lang="sr-Latn-RS" dirty="0" smtClean="0"/>
              <a:t> podleže </a:t>
            </a:r>
            <a:r>
              <a:rPr lang="sr-Latn-RS" b="1" dirty="0" smtClean="0"/>
              <a:t>obaveznom prijavljivanju </a:t>
            </a:r>
            <a:r>
              <a:rPr lang="sr-Latn-RS" dirty="0" smtClean="0"/>
              <a:t>od strane zdravstvenih ustanova i to </a:t>
            </a:r>
            <a:r>
              <a:rPr lang="pl-PL" dirty="0" smtClean="0"/>
              <a:t>institutu, odnosno zavodu za zaštitu zdravlja na teritoriji na kojoj je utvrđeno i Batutu</a:t>
            </a:r>
          </a:p>
          <a:p>
            <a:pPr algn="just">
              <a:buFont typeface="Wingdings" pitchFamily="2" charset="2"/>
              <a:buChar char="Ø"/>
            </a:pPr>
            <a:endParaRPr lang="pl-PL" dirty="0" smtClean="0"/>
          </a:p>
          <a:p>
            <a:pPr algn="just">
              <a:buFont typeface="Wingdings" pitchFamily="2" charset="2"/>
              <a:buChar char="Ø"/>
            </a:pPr>
            <a:r>
              <a:rPr lang="en-US" dirty="0" err="1" smtClean="0"/>
              <a:t>Prijave</a:t>
            </a:r>
            <a:r>
              <a:rPr lang="en-US" dirty="0" smtClean="0"/>
              <a:t> </a:t>
            </a:r>
            <a:r>
              <a:rPr lang="en-US" dirty="0" err="1" smtClean="0"/>
              <a:t>nosilaštva</a:t>
            </a:r>
            <a:r>
              <a:rPr lang="en-US" dirty="0" smtClean="0"/>
              <a:t> </a:t>
            </a:r>
            <a:r>
              <a:rPr lang="en-US" dirty="0" err="1" smtClean="0"/>
              <a:t>antitela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HIV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ličnim</a:t>
            </a:r>
            <a:r>
              <a:rPr lang="en-US" dirty="0" smtClean="0"/>
              <a:t> </a:t>
            </a:r>
            <a:r>
              <a:rPr lang="en-US" dirty="0" err="1" smtClean="0"/>
              <a:t>podacima</a:t>
            </a:r>
            <a:r>
              <a:rPr lang="en-US" dirty="0" smtClean="0"/>
              <a:t> </a:t>
            </a:r>
            <a:r>
              <a:rPr lang="en-US" dirty="0" err="1" smtClean="0"/>
              <a:t>radi</a:t>
            </a:r>
            <a:r>
              <a:rPr lang="en-US" dirty="0" smtClean="0"/>
              <a:t> </a:t>
            </a:r>
            <a:r>
              <a:rPr lang="en-US" dirty="0" err="1" smtClean="0"/>
              <a:t>zaštite</a:t>
            </a:r>
            <a:r>
              <a:rPr lang="en-US" dirty="0" smtClean="0"/>
              <a:t> </a:t>
            </a:r>
            <a:r>
              <a:rPr lang="en-US" dirty="0" err="1" smtClean="0"/>
              <a:t>poverljivosti</a:t>
            </a:r>
            <a:r>
              <a:rPr lang="en-US" dirty="0" smtClean="0"/>
              <a:t> </a:t>
            </a:r>
            <a:r>
              <a:rPr lang="en-US" dirty="0" err="1" smtClean="0"/>
              <a:t>identifikacionih</a:t>
            </a:r>
            <a:r>
              <a:rPr lang="en-US" dirty="0" smtClean="0"/>
              <a:t> </a:t>
            </a:r>
            <a:r>
              <a:rPr lang="en-US" dirty="0" err="1" smtClean="0"/>
              <a:t>podataka</a:t>
            </a:r>
            <a:r>
              <a:rPr lang="en-US" dirty="0" smtClean="0"/>
              <a:t> </a:t>
            </a:r>
            <a:r>
              <a:rPr lang="en-US" b="1" dirty="0" err="1" smtClean="0"/>
              <a:t>kodiraju</a:t>
            </a:r>
            <a:r>
              <a:rPr lang="en-US" b="1" dirty="0" smtClean="0"/>
              <a:t> se </a:t>
            </a:r>
            <a:r>
              <a:rPr lang="en-US" b="1" dirty="0" err="1" smtClean="0"/>
              <a:t>od</a:t>
            </a:r>
            <a:r>
              <a:rPr lang="en-US" b="1" dirty="0" smtClean="0"/>
              <a:t> </a:t>
            </a:r>
            <a:r>
              <a:rPr lang="en-US" b="1" dirty="0" err="1" smtClean="0"/>
              <a:t>strane</a:t>
            </a:r>
            <a:r>
              <a:rPr lang="en-US" b="1" dirty="0" smtClean="0"/>
              <a:t> </a:t>
            </a:r>
            <a:r>
              <a:rPr lang="en-US" b="1" dirty="0" err="1" smtClean="0"/>
              <a:t>instituta</a:t>
            </a:r>
            <a:r>
              <a:rPr lang="en-US" b="1" dirty="0" smtClean="0"/>
              <a:t> </a:t>
            </a:r>
            <a:r>
              <a:rPr lang="en-US" b="1" dirty="0" err="1" smtClean="0"/>
              <a:t>odnosno</a:t>
            </a:r>
            <a:r>
              <a:rPr lang="en-US" b="1" dirty="0" smtClean="0"/>
              <a:t> </a:t>
            </a:r>
            <a:r>
              <a:rPr lang="en-US" b="1" dirty="0" err="1" smtClean="0"/>
              <a:t>zavoda</a:t>
            </a:r>
            <a:r>
              <a:rPr lang="en-US" b="1" dirty="0" smtClean="0"/>
              <a:t> </a:t>
            </a:r>
            <a:r>
              <a:rPr lang="en-US" b="1" dirty="0" err="1" smtClean="0"/>
              <a:t>za</a:t>
            </a:r>
            <a:r>
              <a:rPr lang="en-US" b="1" dirty="0" smtClean="0"/>
              <a:t> </a:t>
            </a:r>
            <a:r>
              <a:rPr lang="en-US" b="1" dirty="0" err="1" smtClean="0"/>
              <a:t>zaštitu</a:t>
            </a:r>
            <a:r>
              <a:rPr lang="en-US" b="1" dirty="0" smtClean="0"/>
              <a:t> </a:t>
            </a:r>
            <a:r>
              <a:rPr lang="en-US" b="1" dirty="0" err="1" smtClean="0"/>
              <a:t>zdravlja</a:t>
            </a:r>
            <a:r>
              <a:rPr lang="en-US" b="1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stručno-metodološkom</a:t>
            </a:r>
            <a:r>
              <a:rPr lang="en-US" dirty="0" smtClean="0"/>
              <a:t> </a:t>
            </a:r>
            <a:r>
              <a:rPr lang="en-US" dirty="0" err="1" smtClean="0"/>
              <a:t>uputstvu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sr-Latn-RS" dirty="0" smtClean="0"/>
          </a:p>
          <a:p>
            <a:pPr>
              <a:buFont typeface="Arial" pitchFamily="34" charset="0"/>
              <a:buChar char="•"/>
            </a:pPr>
            <a:endParaRPr lang="sr-Latn-RS" dirty="0" smtClean="0">
              <a:solidFill>
                <a:srgbClr val="443329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rgbClr val="44332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548680"/>
            <a:ext cx="7594104" cy="1150367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sr-Latn-RS" sz="3600" dirty="0" smtClean="0"/>
              <a:t>Zakon o zaštiti stanovništva od zaraznih bolesti (2004) i prateći Pravilnik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1773238"/>
            <a:ext cx="7737872" cy="4608512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sr-Latn-RS" dirty="0" smtClean="0"/>
          </a:p>
          <a:p>
            <a:pPr>
              <a:buFont typeface="Arial" pitchFamily="34" charset="0"/>
              <a:buChar char="•"/>
            </a:pPr>
            <a:r>
              <a:rPr lang="en-US" dirty="0" err="1" smtClean="0"/>
              <a:t>Epidemiološko</a:t>
            </a:r>
            <a:r>
              <a:rPr lang="en-US" dirty="0" smtClean="0"/>
              <a:t> </a:t>
            </a:r>
            <a:r>
              <a:rPr lang="en-US" dirty="0" err="1" smtClean="0"/>
              <a:t>ispitivanje</a:t>
            </a:r>
            <a:r>
              <a:rPr lang="sr-Latn-RS" dirty="0" smtClean="0"/>
              <a:t> u slučaju pojave HIV-a</a:t>
            </a:r>
            <a:r>
              <a:rPr lang="en-US" dirty="0" smtClean="0"/>
              <a:t> </a:t>
            </a:r>
            <a:r>
              <a:rPr lang="en-US" b="1" dirty="0" err="1" smtClean="0"/>
              <a:t>sprovode</a:t>
            </a:r>
            <a:r>
              <a:rPr lang="en-US" b="1" dirty="0" smtClean="0"/>
              <a:t> </a:t>
            </a:r>
            <a:r>
              <a:rPr lang="en-US" b="1" dirty="0" err="1" smtClean="0"/>
              <a:t>instituti</a:t>
            </a:r>
            <a:r>
              <a:rPr lang="en-US" b="1" dirty="0" smtClean="0"/>
              <a:t>, </a:t>
            </a:r>
            <a:r>
              <a:rPr lang="en-US" b="1" dirty="0" err="1" smtClean="0"/>
              <a:t>odnosno</a:t>
            </a:r>
            <a:r>
              <a:rPr lang="en-US" b="1" dirty="0" smtClean="0"/>
              <a:t> </a:t>
            </a:r>
            <a:r>
              <a:rPr lang="en-US" b="1" dirty="0" err="1" smtClean="0"/>
              <a:t>zavodi</a:t>
            </a:r>
            <a:r>
              <a:rPr lang="en-US" b="1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zaštitu</a:t>
            </a:r>
            <a:r>
              <a:rPr lang="en-US" dirty="0" smtClean="0"/>
              <a:t> </a:t>
            </a:r>
            <a:r>
              <a:rPr lang="en-US" dirty="0" err="1" smtClean="0"/>
              <a:t>zdravlja</a:t>
            </a:r>
            <a:r>
              <a:rPr lang="en-US" dirty="0" smtClean="0"/>
              <a:t> u </a:t>
            </a:r>
            <a:r>
              <a:rPr lang="en-US" dirty="0" err="1" smtClean="0"/>
              <a:t>saradnji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domovima</a:t>
            </a:r>
            <a:r>
              <a:rPr lang="en-US" dirty="0" smtClean="0"/>
              <a:t> </a:t>
            </a:r>
            <a:r>
              <a:rPr lang="en-US" dirty="0" err="1" smtClean="0"/>
              <a:t>zdravlja</a:t>
            </a:r>
            <a:endParaRPr lang="sr-Latn-RS" dirty="0" smtClean="0"/>
          </a:p>
          <a:p>
            <a:pPr>
              <a:buFont typeface="Arial" pitchFamily="34" charset="0"/>
              <a:buChar char="•"/>
            </a:pPr>
            <a:endParaRPr lang="sr-Latn-RS" dirty="0" smtClean="0"/>
          </a:p>
          <a:p>
            <a:pPr>
              <a:buFont typeface="Arial" pitchFamily="34" charset="0"/>
              <a:buChar char="•"/>
            </a:pPr>
            <a:r>
              <a:rPr lang="sr-Latn-RS" dirty="0" smtClean="0"/>
              <a:t>Obolela lica leče se u zdravstvenim ustanovama za bolničko lečenje lica obolelih od zaraznih bolesti</a:t>
            </a:r>
            <a:endParaRPr lang="sr-Latn-RS" dirty="0" smtClean="0">
              <a:solidFill>
                <a:srgbClr val="443329"/>
              </a:solidFill>
            </a:endParaRPr>
          </a:p>
          <a:p>
            <a:pPr>
              <a:buFont typeface="Arial" pitchFamily="34" charset="0"/>
              <a:buChar char="•"/>
            </a:pPr>
            <a:endParaRPr lang="sr-Latn-RS" dirty="0" smtClean="0">
              <a:solidFill>
                <a:srgbClr val="443329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rgbClr val="44332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624" y="476672"/>
            <a:ext cx="7594104" cy="1150367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sr-Latn-RS" sz="3600" dirty="0" smtClean="0"/>
              <a:t>Vodiči drugih zemalja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1773238"/>
            <a:ext cx="7737872" cy="4608512"/>
          </a:xfrm>
        </p:spPr>
        <p:txBody>
          <a:bodyPr>
            <a:normAutofit/>
          </a:bodyPr>
          <a:lstStyle/>
          <a:p>
            <a:pPr algn="just"/>
            <a:endParaRPr lang="sr-Latn-RS" dirty="0" smtClean="0">
              <a:solidFill>
                <a:srgbClr val="443329"/>
              </a:solidFill>
            </a:endParaRPr>
          </a:p>
          <a:p>
            <a:pPr algn="just"/>
            <a:r>
              <a:rPr lang="sr-Latn-RS" dirty="0" smtClean="0">
                <a:solidFill>
                  <a:srgbClr val="443329"/>
                </a:solidFill>
              </a:rPr>
              <a:t>Kina, 2007: </a:t>
            </a:r>
            <a:r>
              <a:rPr lang="en-US" dirty="0" smtClean="0">
                <a:solidFill>
                  <a:srgbClr val="443329"/>
                </a:solidFill>
              </a:rPr>
              <a:t>HIV </a:t>
            </a:r>
            <a:r>
              <a:rPr lang="sr-Latn-RS" dirty="0" smtClean="0">
                <a:solidFill>
                  <a:srgbClr val="443329"/>
                </a:solidFill>
              </a:rPr>
              <a:t>testiranje trudnica bi trebalo da bude integralni deo antenatalne zaštite, ali ne kao prinudno testiranje žena, već kao opt-out rešenje.  Na taj način se od 2001 postigla visoka stopa testiranih trudnica (97%)</a:t>
            </a:r>
          </a:p>
          <a:p>
            <a:pPr algn="just"/>
            <a:endParaRPr lang="sr-Latn-RS" dirty="0" smtClean="0">
              <a:solidFill>
                <a:srgbClr val="443329"/>
              </a:solidFill>
            </a:endParaRPr>
          </a:p>
          <a:p>
            <a:pPr algn="just"/>
            <a:r>
              <a:rPr lang="sr-Latn-RS" dirty="0" smtClean="0">
                <a:solidFill>
                  <a:srgbClr val="443329"/>
                </a:solidFill>
              </a:rPr>
              <a:t>JAR, 2010: Rutinski se nudi HIV savetovanje i testiranje, a takođe se na testiranje ohrabruju i partneri</a:t>
            </a:r>
            <a:endParaRPr lang="en-US" dirty="0" smtClean="0">
              <a:solidFill>
                <a:srgbClr val="44332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548680"/>
            <a:ext cx="7594104" cy="1150367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sr-Latn-RS" sz="3600" dirty="0" smtClean="0"/>
              <a:t>Izazovi u praksi	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1773238"/>
            <a:ext cx="7737872" cy="4608512"/>
          </a:xfrm>
        </p:spPr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sr-Latn-RS" dirty="0" smtClean="0">
                <a:solidFill>
                  <a:srgbClr val="443329"/>
                </a:solidFill>
              </a:rPr>
              <a:t>Pitanje obuhvata trudnica dobrovoljnim testom na HIV</a:t>
            </a:r>
          </a:p>
          <a:p>
            <a:pPr algn="just">
              <a:buFontTx/>
              <a:buChar char="-"/>
            </a:pPr>
            <a:endParaRPr lang="sr-Latn-RS" dirty="0" smtClean="0">
              <a:solidFill>
                <a:srgbClr val="443329"/>
              </a:solidFill>
            </a:endParaRPr>
          </a:p>
          <a:p>
            <a:pPr algn="just">
              <a:buFontTx/>
              <a:buChar char="-"/>
            </a:pPr>
            <a:r>
              <a:rPr lang="sr-Latn-RS" dirty="0" smtClean="0">
                <a:solidFill>
                  <a:srgbClr val="443329"/>
                </a:solidFill>
              </a:rPr>
              <a:t>Pitanje odnosa “prava na privatnost” i “prava na život”</a:t>
            </a:r>
          </a:p>
          <a:p>
            <a:pPr algn="just">
              <a:buFontTx/>
              <a:buChar char="-"/>
            </a:pPr>
            <a:endParaRPr lang="sr-Latn-RS" dirty="0" smtClean="0">
              <a:solidFill>
                <a:srgbClr val="443329"/>
              </a:solidFill>
            </a:endParaRPr>
          </a:p>
          <a:p>
            <a:pPr algn="just">
              <a:buFontTx/>
              <a:buChar char="-"/>
            </a:pPr>
            <a:r>
              <a:rPr lang="sr-Latn-RS" dirty="0" smtClean="0">
                <a:solidFill>
                  <a:srgbClr val="443329"/>
                </a:solidFill>
              </a:rPr>
              <a:t>Pitanje odnosa prava trudnice kao pacijenta i njenih reproduktivnih prava (zaštićena dobra - zdravlje i dobro žene i njenog nerođenog deteta)</a:t>
            </a:r>
          </a:p>
          <a:p>
            <a:pPr algn="just">
              <a:buFontTx/>
              <a:buChar char="-"/>
            </a:pPr>
            <a:endParaRPr lang="sr-Latn-RS" dirty="0" smtClean="0">
              <a:solidFill>
                <a:srgbClr val="443329"/>
              </a:solidFill>
            </a:endParaRPr>
          </a:p>
          <a:p>
            <a:pPr algn="just">
              <a:buFontTx/>
              <a:buChar char="-"/>
            </a:pPr>
            <a:r>
              <a:rPr lang="sr-Latn-RS" dirty="0" smtClean="0">
                <a:solidFill>
                  <a:srgbClr val="443329"/>
                </a:solidFill>
              </a:rPr>
              <a:t>Fikcija </a:t>
            </a:r>
            <a:r>
              <a:rPr lang="sr-Latn-RS" i="1" dirty="0" smtClean="0">
                <a:solidFill>
                  <a:srgbClr val="443329"/>
                </a:solidFill>
              </a:rPr>
              <a:t>nasciturus</a:t>
            </a:r>
            <a:r>
              <a:rPr lang="sr-Latn-RS" dirty="0" smtClean="0">
                <a:solidFill>
                  <a:srgbClr val="443329"/>
                </a:solidFill>
              </a:rPr>
              <a:t>-a (član 3 Zakona o nasledjivanju)</a:t>
            </a:r>
            <a:endParaRPr lang="en-US" dirty="0" smtClean="0">
              <a:solidFill>
                <a:srgbClr val="44332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624" y="476673"/>
            <a:ext cx="7594104" cy="792088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Latn-RS" dirty="0" smtClean="0"/>
              <a:t>Sudska praksa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1340768"/>
            <a:ext cx="7737872" cy="5040982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Ø"/>
            </a:pPr>
            <a:endParaRPr lang="sr-Latn-RS" dirty="0" smtClean="0"/>
          </a:p>
          <a:p>
            <a:pPr>
              <a:buFont typeface="Wingdings" pitchFamily="2" charset="2"/>
              <a:buChar char="Ø"/>
            </a:pPr>
            <a:r>
              <a:rPr lang="sr-Latn-RS" sz="3300" dirty="0" smtClean="0"/>
              <a:t>2000. god-Okružni sud u Milvokiju-nedavanje pristanka na HIVtest</a:t>
            </a:r>
          </a:p>
          <a:p>
            <a:pPr>
              <a:buFont typeface="Wingdings" pitchFamily="2" charset="2"/>
              <a:buChar char="Ø"/>
            </a:pPr>
            <a:endParaRPr lang="sr-Latn-RS" sz="3300" dirty="0" smtClean="0"/>
          </a:p>
          <a:p>
            <a:pPr>
              <a:buFont typeface="Wingdings" pitchFamily="2" charset="2"/>
              <a:buChar char="Ø"/>
            </a:pPr>
            <a:r>
              <a:rPr lang="sr-Latn-RS" sz="3300" dirty="0" smtClean="0"/>
              <a:t>Lišenje prava roditeljskog staranja zbog nepristanka na terapiju</a:t>
            </a:r>
          </a:p>
          <a:p>
            <a:endParaRPr lang="sr-Latn-RS" sz="3300" dirty="0" smtClean="0"/>
          </a:p>
          <a:p>
            <a:pPr>
              <a:buFont typeface="Wingdings" pitchFamily="2" charset="2"/>
              <a:buChar char="Ø"/>
            </a:pPr>
            <a:r>
              <a:rPr lang="en-US" sz="3300" dirty="0" smtClean="0"/>
              <a:t>I</a:t>
            </a:r>
            <a:r>
              <a:rPr lang="sr-Latn-RS" sz="3300" dirty="0" smtClean="0"/>
              <a:t>nfekcija HIVom u postupku veštačke oplodnje</a:t>
            </a:r>
            <a:r>
              <a:rPr lang="vi-VN" sz="3300" dirty="0" smtClean="0"/>
              <a:t/>
            </a:r>
            <a:br>
              <a:rPr lang="vi-VN" sz="3300" dirty="0" smtClean="0"/>
            </a:br>
            <a:r>
              <a:rPr lang="vi-VN" sz="3300" dirty="0" smtClean="0"/>
              <a:t/>
            </a:r>
            <a:br>
              <a:rPr lang="vi-VN" sz="3300" dirty="0" smtClean="0"/>
            </a:br>
            <a:endParaRPr lang="sr-Latn-RS" sz="3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624" y="476673"/>
            <a:ext cx="7594104" cy="792088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Latn-RS" dirty="0" smtClean="0"/>
              <a:t>Sudska praksa – V.A.M.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1340768"/>
            <a:ext cx="7737872" cy="5040982"/>
          </a:xfrm>
        </p:spPr>
        <p:txBody>
          <a:bodyPr>
            <a:normAutofit fontScale="47500" lnSpcReduction="20000"/>
          </a:bodyPr>
          <a:lstStyle/>
          <a:p>
            <a:pPr algn="just">
              <a:buFont typeface="Wingdings" pitchFamily="2" charset="2"/>
              <a:buChar char="Ø"/>
            </a:pPr>
            <a:endParaRPr lang="sr-Latn-RS" dirty="0" smtClean="0"/>
          </a:p>
          <a:p>
            <a:pPr algn="just">
              <a:buFont typeface="Wingdings" pitchFamily="2" charset="2"/>
              <a:buChar char="Ø"/>
            </a:pPr>
            <a:r>
              <a:rPr lang="vi-VN" sz="3300" dirty="0" smtClean="0"/>
              <a:t>Komitet pravnika za ljudska prava YUCOM dobio je spor protiv države Srbije pred Evropskim sudom za ljudska prava</a:t>
            </a:r>
            <a:r>
              <a:rPr lang="sr-Latn-RS" sz="3300" dirty="0" smtClean="0"/>
              <a:t> (2007)</a:t>
            </a:r>
          </a:p>
          <a:p>
            <a:pPr algn="just">
              <a:buFont typeface="Wingdings" pitchFamily="2" charset="2"/>
              <a:buChar char="Ø"/>
            </a:pPr>
            <a:endParaRPr lang="sr-Latn-RS" sz="3300" dirty="0" smtClean="0"/>
          </a:p>
          <a:p>
            <a:pPr algn="just">
              <a:buFont typeface="Wingdings" pitchFamily="2" charset="2"/>
              <a:buChar char="Ø"/>
            </a:pPr>
            <a:r>
              <a:rPr lang="vi-VN" sz="3300" dirty="0" smtClean="0"/>
              <a:t>Evropsk</a:t>
            </a:r>
            <a:r>
              <a:rPr lang="sr-Latn-RS" sz="3300" dirty="0" smtClean="0"/>
              <a:t>i </a:t>
            </a:r>
            <a:r>
              <a:rPr lang="vi-VN" sz="3300" dirty="0" smtClean="0"/>
              <a:t>sud</a:t>
            </a:r>
            <a:r>
              <a:rPr lang="sr-Latn-RS" sz="3300" dirty="0" smtClean="0"/>
              <a:t> </a:t>
            </a:r>
            <a:r>
              <a:rPr lang="vi-VN" sz="3300" dirty="0" smtClean="0"/>
              <a:t>za ljudska prava </a:t>
            </a:r>
            <a:r>
              <a:rPr lang="sr-Latn-RS" sz="3300" dirty="0" smtClean="0"/>
              <a:t>je utvrdio </a:t>
            </a:r>
            <a:r>
              <a:rPr lang="vi-VN" sz="3300" dirty="0" smtClean="0"/>
              <a:t>da je država Srbija povredila prava iz člana 6, 8 i 13. Evropske konvencije o ljudskim pravima, odnosno prava na poštovanje privatnog i porodičnog života, prava na pravično suđenje i prava na delotvorni pravni lek. </a:t>
            </a:r>
            <a:endParaRPr lang="sr-Latn-RS" sz="3300" dirty="0" smtClean="0"/>
          </a:p>
          <a:p>
            <a:pPr algn="just">
              <a:buFont typeface="Wingdings" pitchFamily="2" charset="2"/>
              <a:buChar char="Ø"/>
            </a:pPr>
            <a:endParaRPr lang="sr-Latn-RS" sz="3300" dirty="0" smtClean="0"/>
          </a:p>
          <a:p>
            <a:pPr>
              <a:buFont typeface="Wingdings" pitchFamily="2" charset="2"/>
              <a:buChar char="Ø"/>
            </a:pPr>
            <a:r>
              <a:rPr lang="sr-Latn-RS" sz="3300" dirty="0" smtClean="0"/>
              <a:t> O</a:t>
            </a:r>
            <a:r>
              <a:rPr lang="vi-VN" sz="3300" dirty="0" smtClean="0"/>
              <a:t>tac </a:t>
            </a:r>
            <a:r>
              <a:rPr lang="sr-Latn-RS" sz="3300" dirty="0" smtClean="0"/>
              <a:t>je </a:t>
            </a:r>
            <a:r>
              <a:rPr lang="vi-VN" sz="3300" dirty="0" smtClean="0"/>
              <a:t>oteo dete od majke</a:t>
            </a:r>
            <a:r>
              <a:rPr lang="sr-Latn-RS" sz="3300" dirty="0" smtClean="0"/>
              <a:t>, koja je </a:t>
            </a:r>
            <a:r>
              <a:rPr lang="vi-VN" sz="3300" dirty="0" smtClean="0"/>
              <a:t>izgubila svaki kontakt sa kćerkom. Na raspad braka i onemogućavanje da viđa dete uticalo je</a:t>
            </a:r>
            <a:r>
              <a:rPr lang="sr-Latn-RS" sz="3300" dirty="0" smtClean="0"/>
              <a:t> </a:t>
            </a:r>
            <a:r>
              <a:rPr lang="vi-VN" sz="3300" dirty="0" smtClean="0"/>
              <a:t>i to što je V.A.M. inficirana HIV-om, navodi se, pored ostalog, u saopštenju suda u Strazburu. </a:t>
            </a:r>
            <a:endParaRPr lang="sr-Latn-RS" sz="3300" dirty="0" smtClean="0"/>
          </a:p>
          <a:p>
            <a:pPr>
              <a:buFont typeface="Wingdings" pitchFamily="2" charset="2"/>
              <a:buChar char="Ø"/>
            </a:pPr>
            <a:endParaRPr lang="sr-Latn-RS" sz="3300" dirty="0" smtClean="0"/>
          </a:p>
          <a:p>
            <a:pPr>
              <a:buFont typeface="Wingdings" pitchFamily="2" charset="2"/>
              <a:buChar char="Ø"/>
            </a:pPr>
            <a:r>
              <a:rPr lang="vi-VN" sz="3300" dirty="0" smtClean="0"/>
              <a:t>Četvrti opštinski sud propustio da iskoristi proceduralna sredstva koja ima na raspolaganju i obezbedi okončanje postupka. Propušteno je da se realizuje privremena mera kojom je majci omogućeno da viđa dete i koja je doneta 23. jula 1999. godine. Mera nije izvršena i sud u Strazburu konstatovao je da je učinjena povreda. Gospođa V.A.M. tražila je 30.000, a dobila 15.000 evra</a:t>
            </a:r>
            <a:r>
              <a:rPr lang="sr-Latn-RS" sz="3300" dirty="0" smtClean="0"/>
              <a:t>. </a:t>
            </a:r>
            <a:r>
              <a:rPr lang="vi-VN" sz="3300" dirty="0" smtClean="0"/>
              <a:t>4.350 evra za troškove postupka.</a:t>
            </a:r>
            <a:br>
              <a:rPr lang="vi-VN" sz="3300" dirty="0" smtClean="0"/>
            </a:br>
            <a:r>
              <a:rPr lang="vi-VN" sz="3300" dirty="0" smtClean="0"/>
              <a:t/>
            </a:r>
            <a:br>
              <a:rPr lang="vi-VN" sz="3300" dirty="0" smtClean="0"/>
            </a:br>
            <a:r>
              <a:rPr lang="vi-VN" sz="3300" dirty="0" smtClean="0"/>
              <a:t/>
            </a:r>
            <a:br>
              <a:rPr lang="vi-VN" sz="3300" dirty="0" smtClean="0"/>
            </a:br>
            <a:r>
              <a:rPr lang="vi-VN" sz="3300" dirty="0" smtClean="0"/>
              <a:t/>
            </a:r>
            <a:br>
              <a:rPr lang="vi-VN" sz="3300" dirty="0" smtClean="0"/>
            </a:br>
            <a:endParaRPr lang="sr-Latn-RS" sz="3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624" y="476673"/>
            <a:ext cx="7594104" cy="792088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Z</a:t>
            </a:r>
            <a:r>
              <a:rPr lang="sr-Latn-RS" dirty="0" smtClean="0"/>
              <a:t>a kraj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1340768"/>
            <a:ext cx="7737872" cy="5040982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sr-Latn-RS" dirty="0" smtClean="0"/>
              <a:t>Relativno povoljna epidemiološka situacija HIV-a u Srbiji: </a:t>
            </a:r>
          </a:p>
          <a:p>
            <a:pPr algn="just"/>
            <a:endParaRPr lang="sr-Latn-RS" dirty="0" smtClean="0"/>
          </a:p>
          <a:p>
            <a:pPr algn="just">
              <a:buFont typeface="Arial" pitchFamily="34" charset="0"/>
              <a:buChar char="•"/>
            </a:pPr>
            <a:r>
              <a:rPr lang="sr-Latn-RS" dirty="0" smtClean="0"/>
              <a:t>niska učestalost u odnosu na okruženje i svet </a:t>
            </a:r>
          </a:p>
          <a:p>
            <a:pPr algn="just">
              <a:buFont typeface="Arial" pitchFamily="34" charset="0"/>
              <a:buChar char="•"/>
            </a:pPr>
            <a:r>
              <a:rPr lang="sr-Latn-RS" dirty="0" smtClean="0"/>
              <a:t>dobre zdravstvene politike u vezi HIVa: Strategija, Zakon o zaštiti od zaraznih bolesti, Vodič dobre prakse</a:t>
            </a:r>
          </a:p>
          <a:p>
            <a:pPr algn="just">
              <a:buFont typeface="Arial" pitchFamily="34" charset="0"/>
              <a:buChar char="•"/>
            </a:pPr>
            <a:endParaRPr lang="sr-Latn-RS" dirty="0" smtClean="0"/>
          </a:p>
          <a:p>
            <a:pPr algn="just">
              <a:buFont typeface="Wingdings" pitchFamily="2" charset="2"/>
              <a:buChar char="Ø"/>
            </a:pPr>
            <a:r>
              <a:rPr lang="sr-Latn-RS" dirty="0" smtClean="0"/>
              <a:t>Rešenost države da ozbiljno radi na prevenciji i kontroli HIV-a</a:t>
            </a:r>
          </a:p>
          <a:p>
            <a:pPr algn="just">
              <a:buFont typeface="Wingdings" pitchFamily="2" charset="2"/>
              <a:buChar char="Ø"/>
            </a:pPr>
            <a:endParaRPr lang="sr-Latn-RS" dirty="0" smtClean="0"/>
          </a:p>
          <a:p>
            <a:pPr algn="just">
              <a:buFont typeface="Wingdings" pitchFamily="2" charset="2"/>
              <a:buChar char="Ø"/>
            </a:pPr>
            <a:r>
              <a:rPr lang="sr-Latn-RS" smtClean="0"/>
              <a:t>Uvek </a:t>
            </a:r>
            <a:r>
              <a:rPr lang="sr-Latn-RS" smtClean="0"/>
              <a:t>ostaju </a:t>
            </a:r>
            <a:r>
              <a:rPr lang="sr-Latn-RS" smtClean="0"/>
              <a:t>dileme/izazovi, koji su rešivi dobrom </a:t>
            </a:r>
            <a:r>
              <a:rPr lang="sr-Latn-RS" dirty="0" smtClean="0"/>
              <a:t>promocijom i zagovaranjem prevencije</a:t>
            </a:r>
          </a:p>
          <a:p>
            <a:pPr algn="just">
              <a:buFont typeface="Wingdings" pitchFamily="2" charset="2"/>
              <a:buChar char="Ø"/>
            </a:pPr>
            <a:endParaRPr lang="sr-Latn-RS" dirty="0" smtClean="0"/>
          </a:p>
          <a:p>
            <a:pPr algn="just">
              <a:buFont typeface="Wingdings" pitchFamily="2" charset="2"/>
              <a:buChar char="Ø"/>
            </a:pPr>
            <a:endParaRPr lang="sr-Latn-R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476673"/>
            <a:ext cx="7810128" cy="648072"/>
          </a:xfrm>
        </p:spPr>
        <p:txBody>
          <a:bodyPr>
            <a:normAutofit/>
          </a:bodyPr>
          <a:lstStyle/>
          <a:p>
            <a:pPr marL="541782" indent="-514350"/>
            <a:endParaRPr lang="sr-Latn-RS" sz="2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548680"/>
            <a:ext cx="7809880" cy="5833070"/>
          </a:xfrm>
        </p:spPr>
        <p:txBody>
          <a:bodyPr>
            <a:normAutofit/>
          </a:bodyPr>
          <a:lstStyle/>
          <a:p>
            <a:pPr algn="just">
              <a:buFont typeface="Arial" charset="0"/>
              <a:buChar char="•"/>
            </a:pPr>
            <a:endParaRPr lang="sr-Latn-RS" dirty="0" smtClean="0">
              <a:solidFill>
                <a:srgbClr val="443329"/>
              </a:solidFill>
            </a:endParaRPr>
          </a:p>
          <a:p>
            <a:pPr algn="just">
              <a:buFont typeface="Arial" charset="0"/>
              <a:buChar char="•"/>
            </a:pPr>
            <a:endParaRPr lang="sr-Latn-RS" dirty="0" smtClean="0">
              <a:solidFill>
                <a:srgbClr val="443329"/>
              </a:solidFill>
            </a:endParaRPr>
          </a:p>
          <a:p>
            <a:pPr algn="ctr"/>
            <a:r>
              <a:rPr lang="sr-Latn-RS" sz="5400" dirty="0" smtClean="0">
                <a:solidFill>
                  <a:srgbClr val="443329"/>
                </a:solidFill>
              </a:rPr>
              <a:t>HVALA NA PAŽNJI</a:t>
            </a:r>
          </a:p>
          <a:p>
            <a:pPr algn="ctr"/>
            <a:endParaRPr lang="sr-Latn-RS" sz="5400" dirty="0" smtClean="0">
              <a:solidFill>
                <a:srgbClr val="443329"/>
              </a:solidFill>
            </a:endParaRPr>
          </a:p>
          <a:p>
            <a:pPr algn="ctr"/>
            <a:r>
              <a:rPr lang="sr-Latn-RS" b="1" dirty="0" smtClean="0">
                <a:solidFill>
                  <a:srgbClr val="443329"/>
                </a:solidFill>
              </a:rPr>
              <a:t>marta.sjenicic@gmail.com</a:t>
            </a:r>
          </a:p>
          <a:p>
            <a:pPr algn="ctr"/>
            <a:r>
              <a:rPr lang="sr-Latn-RS" b="1" dirty="0" smtClean="0">
                <a:solidFill>
                  <a:srgbClr val="443329"/>
                </a:solidFill>
              </a:rPr>
              <a:t>udruzenjesupram@gmail.com</a:t>
            </a:r>
            <a:endParaRPr lang="en-US" b="1" dirty="0" smtClean="0">
              <a:solidFill>
                <a:srgbClr val="44332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624" y="476672"/>
            <a:ext cx="7594104" cy="1150367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Latn-RS" dirty="0" smtClean="0"/>
              <a:t>Podaci centralnog registra obolelih i umrlih od AIDS-a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1773238"/>
            <a:ext cx="7737872" cy="460851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sr-Latn-RS" dirty="0" smtClean="0">
                <a:solidFill>
                  <a:srgbClr val="443329"/>
                </a:solidFill>
              </a:rPr>
              <a:t>Od početka 2013. u Srbiji je registrovano </a:t>
            </a:r>
            <a:endParaRPr lang="sr-Latn-RS" dirty="0" smtClean="0">
              <a:solidFill>
                <a:srgbClr val="443329"/>
              </a:solidFill>
            </a:endParaRPr>
          </a:p>
          <a:p>
            <a:pPr lvl="1" algn="just">
              <a:buFont typeface="Wingdings" pitchFamily="2" charset="2"/>
              <a:buChar char="§"/>
            </a:pPr>
            <a:r>
              <a:rPr lang="sr-Latn-RS" dirty="0" smtClean="0">
                <a:solidFill>
                  <a:srgbClr val="443329"/>
                </a:solidFill>
              </a:rPr>
              <a:t>109 </a:t>
            </a:r>
            <a:r>
              <a:rPr lang="sr-Latn-RS" dirty="0" smtClean="0">
                <a:solidFill>
                  <a:srgbClr val="443329"/>
                </a:solidFill>
              </a:rPr>
              <a:t>novoinficiranih osoba, </a:t>
            </a:r>
            <a:endParaRPr lang="sr-Latn-RS" dirty="0" smtClean="0">
              <a:solidFill>
                <a:srgbClr val="443329"/>
              </a:solidFill>
            </a:endParaRPr>
          </a:p>
          <a:p>
            <a:pPr lvl="1" algn="just">
              <a:buFont typeface="Wingdings" pitchFamily="2" charset="2"/>
              <a:buChar char="§"/>
            </a:pPr>
            <a:r>
              <a:rPr lang="sr-Latn-RS" dirty="0" smtClean="0">
                <a:solidFill>
                  <a:srgbClr val="443329"/>
                </a:solidFill>
              </a:rPr>
              <a:t>32 </a:t>
            </a:r>
            <a:r>
              <a:rPr lang="sr-Latn-RS" dirty="0" smtClean="0">
                <a:solidFill>
                  <a:srgbClr val="443329"/>
                </a:solidFill>
              </a:rPr>
              <a:t>(28 muškaraca i 4 žene) su obolele od AIDS, </a:t>
            </a:r>
            <a:endParaRPr lang="sr-Latn-RS" dirty="0" smtClean="0">
              <a:solidFill>
                <a:srgbClr val="443329"/>
              </a:solidFill>
            </a:endParaRPr>
          </a:p>
          <a:p>
            <a:pPr lvl="1" algn="just">
              <a:buFont typeface="Wingdings" pitchFamily="2" charset="2"/>
              <a:buChar char="§"/>
            </a:pPr>
            <a:r>
              <a:rPr lang="sr-Latn-RS" dirty="0" smtClean="0">
                <a:solidFill>
                  <a:srgbClr val="443329"/>
                </a:solidFill>
              </a:rPr>
              <a:t>14 </a:t>
            </a:r>
            <a:r>
              <a:rPr lang="sr-Latn-RS" dirty="0" smtClean="0">
                <a:solidFill>
                  <a:srgbClr val="443329"/>
                </a:solidFill>
              </a:rPr>
              <a:t>je umrlo, što je slično kao i prethodnih godina</a:t>
            </a:r>
          </a:p>
          <a:p>
            <a:pPr algn="just"/>
            <a:endParaRPr lang="sr-Latn-RS" dirty="0" smtClean="0">
              <a:solidFill>
                <a:srgbClr val="443329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sr-Latn-RS" dirty="0" smtClean="0">
                <a:solidFill>
                  <a:srgbClr val="443329"/>
                </a:solidFill>
              </a:rPr>
              <a:t>IZJZ </a:t>
            </a:r>
            <a:r>
              <a:rPr lang="sr-Latn-RS" dirty="0" smtClean="0">
                <a:solidFill>
                  <a:srgbClr val="443329"/>
                </a:solidFill>
              </a:rPr>
              <a:t>RS daje podatak da je broj inficiranih duplo veći od </a:t>
            </a:r>
            <a:r>
              <a:rPr lang="sr-Latn-RS" dirty="0" smtClean="0">
                <a:solidFill>
                  <a:srgbClr val="443329"/>
                </a:solidFill>
              </a:rPr>
              <a:t>registrovanog, </a:t>
            </a:r>
            <a:r>
              <a:rPr lang="sr-Latn-RS" dirty="0" smtClean="0">
                <a:solidFill>
                  <a:srgbClr val="443329"/>
                </a:solidFill>
              </a:rPr>
              <a:t>jer se još uvek mali broj ljudi testira</a:t>
            </a:r>
          </a:p>
          <a:p>
            <a:pPr algn="just">
              <a:buFont typeface="Wingdings" pitchFamily="2" charset="2"/>
              <a:buChar char="Ø"/>
            </a:pPr>
            <a:endParaRPr lang="sr-Latn-RS" dirty="0" smtClean="0">
              <a:solidFill>
                <a:srgbClr val="443329"/>
              </a:solidFill>
            </a:endParaRPr>
          </a:p>
          <a:p>
            <a:pPr algn="just"/>
            <a:endParaRPr lang="en-US" dirty="0" smtClean="0">
              <a:solidFill>
                <a:srgbClr val="44332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624" y="476672"/>
            <a:ext cx="7594104" cy="1150367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N</a:t>
            </a:r>
            <a:r>
              <a:rPr lang="sr-Latn-RS" dirty="0" smtClean="0"/>
              <a:t>ovo otkrivene HIV pozitivne osobe u periodu 2008-2012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1773238"/>
            <a:ext cx="7737872" cy="4608512"/>
          </a:xfrm>
        </p:spPr>
        <p:txBody>
          <a:bodyPr>
            <a:normAutofit/>
          </a:bodyPr>
          <a:lstStyle/>
          <a:p>
            <a:pPr algn="just"/>
            <a:r>
              <a:rPr lang="sr-Latn-RS" dirty="0" smtClean="0">
                <a:solidFill>
                  <a:srgbClr val="443329"/>
                </a:solidFill>
              </a:rPr>
              <a:t>P</a:t>
            </a:r>
            <a:r>
              <a:rPr lang="en-US" dirty="0" smtClean="0">
                <a:solidFill>
                  <a:srgbClr val="443329"/>
                </a:solidFill>
              </a:rPr>
              <a:t>o </a:t>
            </a:r>
            <a:r>
              <a:rPr lang="en-US" dirty="0" err="1" smtClean="0">
                <a:solidFill>
                  <a:srgbClr val="443329"/>
                </a:solidFill>
              </a:rPr>
              <a:t>transmisivnoj</a:t>
            </a:r>
            <a:r>
              <a:rPr lang="en-US" dirty="0" smtClean="0">
                <a:solidFill>
                  <a:srgbClr val="443329"/>
                </a:solidFill>
              </a:rPr>
              <a:t> </a:t>
            </a:r>
            <a:r>
              <a:rPr lang="en-US" dirty="0" err="1" smtClean="0">
                <a:solidFill>
                  <a:srgbClr val="443329"/>
                </a:solidFill>
              </a:rPr>
              <a:t>kategoriji</a:t>
            </a:r>
            <a:r>
              <a:rPr lang="sr-Latn-RS" dirty="0" smtClean="0">
                <a:solidFill>
                  <a:srgbClr val="443329"/>
                </a:solidFill>
              </a:rPr>
              <a:t>:</a:t>
            </a:r>
          </a:p>
          <a:p>
            <a:pPr algn="just"/>
            <a:endParaRPr lang="sr-Latn-RS" dirty="0" smtClean="0">
              <a:solidFill>
                <a:srgbClr val="443329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sr-Latn-RS" dirty="0" smtClean="0">
                <a:solidFill>
                  <a:srgbClr val="443329"/>
                </a:solidFill>
              </a:rPr>
              <a:t>Injektirajući korisnici droge: 2008-10, 	2012-5</a:t>
            </a:r>
          </a:p>
          <a:p>
            <a:pPr algn="just">
              <a:buFont typeface="Wingdings" pitchFamily="2" charset="2"/>
              <a:buChar char="Ø"/>
            </a:pPr>
            <a:r>
              <a:rPr lang="sr-Latn-RS" dirty="0" smtClean="0">
                <a:solidFill>
                  <a:srgbClr val="443329"/>
                </a:solidFill>
              </a:rPr>
              <a:t>Homo/biseksualni kontakt:  2008-66, 	2012-83</a:t>
            </a:r>
          </a:p>
          <a:p>
            <a:pPr algn="just">
              <a:buFont typeface="Wingdings" pitchFamily="2" charset="2"/>
              <a:buChar char="Ø"/>
            </a:pPr>
            <a:r>
              <a:rPr lang="sr-Latn-RS" dirty="0" smtClean="0">
                <a:solidFill>
                  <a:srgbClr val="443329"/>
                </a:solidFill>
              </a:rPr>
              <a:t>Heteroseksualni kontakt: 	   2008-26, 	2012-25</a:t>
            </a:r>
          </a:p>
          <a:p>
            <a:pPr algn="just">
              <a:buFont typeface="Wingdings" pitchFamily="2" charset="2"/>
              <a:buChar char="Ø"/>
            </a:pPr>
            <a:r>
              <a:rPr lang="sr-Latn-RS" dirty="0" smtClean="0">
                <a:solidFill>
                  <a:srgbClr val="443329"/>
                </a:solidFill>
              </a:rPr>
              <a:t>Primaoci krvi i derivata: 	   2008-1, 	2012-0</a:t>
            </a:r>
          </a:p>
          <a:p>
            <a:pPr algn="just">
              <a:buFont typeface="Wingdings" pitchFamily="2" charset="2"/>
              <a:buChar char="Ø"/>
            </a:pPr>
            <a:r>
              <a:rPr lang="sr-Latn-RS" b="1" dirty="0" smtClean="0">
                <a:solidFill>
                  <a:srgbClr val="443329"/>
                </a:solidFill>
              </a:rPr>
              <a:t>Vertikalna transmisija:    2008-1, 	2012-0</a:t>
            </a:r>
          </a:p>
          <a:p>
            <a:pPr algn="just">
              <a:buFont typeface="Wingdings" pitchFamily="2" charset="2"/>
              <a:buChar char="Ø"/>
            </a:pPr>
            <a:r>
              <a:rPr lang="sr-Latn-RS" dirty="0" smtClean="0">
                <a:solidFill>
                  <a:srgbClr val="443329"/>
                </a:solidFill>
              </a:rPr>
              <a:t>Nepoznato: 		   2008-12, 	2012-12</a:t>
            </a:r>
          </a:p>
          <a:p>
            <a:pPr algn="just"/>
            <a:endParaRPr lang="sr-Latn-RS" dirty="0" smtClean="0">
              <a:solidFill>
                <a:srgbClr val="443329"/>
              </a:solidFill>
            </a:endParaRPr>
          </a:p>
          <a:p>
            <a:pPr algn="just"/>
            <a:endParaRPr lang="sr-Latn-RS" dirty="0" smtClean="0">
              <a:solidFill>
                <a:srgbClr val="443329"/>
              </a:solidFill>
            </a:endParaRPr>
          </a:p>
          <a:p>
            <a:pPr algn="just"/>
            <a:endParaRPr lang="en-US" dirty="0" smtClean="0">
              <a:solidFill>
                <a:srgbClr val="44332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624" y="476672"/>
            <a:ext cx="7594104" cy="115036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RS" dirty="0" smtClean="0"/>
              <a:t>Vertikalna transmisija - podaci </a:t>
            </a:r>
            <a:r>
              <a:rPr lang="sr-Latn-RS" dirty="0" smtClean="0"/>
              <a:t>do 2000.godine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1773238"/>
            <a:ext cx="7737872" cy="460851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 smtClean="0"/>
              <a:t>podacima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1988. </a:t>
            </a:r>
            <a:r>
              <a:rPr lang="en-US" dirty="0" err="1" smtClean="0"/>
              <a:t>godine</a:t>
            </a:r>
            <a:r>
              <a:rPr lang="en-US" dirty="0" smtClean="0"/>
              <a:t>, 50-60% </a:t>
            </a:r>
            <a:r>
              <a:rPr lang="en-US" dirty="0" err="1" smtClean="0"/>
              <a:t>dece</a:t>
            </a:r>
            <a:r>
              <a:rPr lang="en-US" dirty="0" smtClean="0"/>
              <a:t> </a:t>
            </a:r>
            <a:r>
              <a:rPr lang="en-US" dirty="0" err="1" smtClean="0"/>
              <a:t>inficiranih</a:t>
            </a:r>
            <a:r>
              <a:rPr lang="en-US" dirty="0" smtClean="0"/>
              <a:t> </a:t>
            </a:r>
            <a:r>
              <a:rPr lang="en-US" dirty="0" err="1" smtClean="0"/>
              <a:t>majki</a:t>
            </a:r>
            <a:r>
              <a:rPr lang="en-US" dirty="0" smtClean="0"/>
              <a:t> se </a:t>
            </a:r>
            <a:r>
              <a:rPr lang="en-US" dirty="0" err="1" smtClean="0"/>
              <a:t>zaražavalo</a:t>
            </a:r>
            <a:r>
              <a:rPr lang="en-US" dirty="0" smtClean="0"/>
              <a:t> pre </a:t>
            </a:r>
            <a:r>
              <a:rPr lang="en-US" dirty="0" err="1" smtClean="0"/>
              <a:t>porodjaja</a:t>
            </a:r>
            <a:r>
              <a:rPr lang="en-US" dirty="0" smtClean="0"/>
              <a:t>, u </a:t>
            </a:r>
            <a:r>
              <a:rPr lang="en-US" dirty="0" err="1" smtClean="0"/>
              <a:t>toku</a:t>
            </a:r>
            <a:r>
              <a:rPr lang="en-US" dirty="0" smtClean="0"/>
              <a:t> </a:t>
            </a:r>
            <a:r>
              <a:rPr lang="en-US" dirty="0" err="1" smtClean="0"/>
              <a:t>njega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dojenju</a:t>
            </a:r>
            <a:endParaRPr lang="sr-Latn-RS" dirty="0" smtClean="0"/>
          </a:p>
          <a:p>
            <a:pPr algn="just">
              <a:buFont typeface="Wingdings" pitchFamily="2" charset="2"/>
              <a:buChar char="Ø"/>
            </a:pPr>
            <a:endParaRPr lang="sr-Latn-RS" dirty="0" smtClean="0"/>
          </a:p>
          <a:p>
            <a:pPr algn="just">
              <a:buFont typeface="Wingdings" pitchFamily="2" charset="2"/>
              <a:buChar char="Ø"/>
            </a:pPr>
            <a:r>
              <a:rPr lang="sr-Latn-RS" dirty="0" smtClean="0"/>
              <a:t>P</a:t>
            </a:r>
            <a:r>
              <a:rPr lang="en-US" dirty="0" err="1" smtClean="0"/>
              <a:t>rema</a:t>
            </a:r>
            <a:r>
              <a:rPr lang="en-US" dirty="0" smtClean="0"/>
              <a:t> </a:t>
            </a:r>
            <a:r>
              <a:rPr lang="en-US" dirty="0" err="1" smtClean="0"/>
              <a:t>podacima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1999. </a:t>
            </a:r>
            <a:r>
              <a:rPr lang="en-US" dirty="0" err="1" smtClean="0"/>
              <a:t>godine</a:t>
            </a:r>
            <a:r>
              <a:rPr lang="en-US" dirty="0" smtClean="0"/>
              <a:t>, </a:t>
            </a:r>
            <a:r>
              <a:rPr lang="en-US" dirty="0" err="1" smtClean="0"/>
              <a:t>svako</a:t>
            </a:r>
            <a:r>
              <a:rPr lang="en-US" dirty="0" smtClean="0"/>
              <a:t> </a:t>
            </a:r>
            <a:r>
              <a:rPr lang="en-US" dirty="0" err="1" smtClean="0"/>
              <a:t>šesto</a:t>
            </a:r>
            <a:r>
              <a:rPr lang="en-US" dirty="0" smtClean="0"/>
              <a:t> </a:t>
            </a:r>
            <a:r>
              <a:rPr lang="en-US" dirty="0" err="1" smtClean="0"/>
              <a:t>dete</a:t>
            </a:r>
            <a:r>
              <a:rPr lang="en-US" dirty="0" smtClean="0"/>
              <a:t> </a:t>
            </a:r>
            <a:r>
              <a:rPr lang="en-US" dirty="0" err="1" smtClean="0"/>
              <a:t>rodjeno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HIV-</a:t>
            </a:r>
            <a:r>
              <a:rPr lang="en-US" dirty="0" err="1" smtClean="0"/>
              <a:t>inficirane</a:t>
            </a:r>
            <a:r>
              <a:rPr lang="en-US" dirty="0" smtClean="0"/>
              <a:t> </a:t>
            </a:r>
            <a:r>
              <a:rPr lang="en-US" dirty="0" err="1" smtClean="0"/>
              <a:t>majke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sr-Latn-RS" dirty="0" smtClean="0"/>
              <a:t>lo je</a:t>
            </a:r>
            <a:r>
              <a:rPr lang="en-US" dirty="0" smtClean="0"/>
              <a:t> </a:t>
            </a:r>
            <a:r>
              <a:rPr lang="en-US" dirty="0" err="1" smtClean="0"/>
              <a:t>isti</a:t>
            </a:r>
            <a:r>
              <a:rPr lang="en-US" dirty="0" smtClean="0"/>
              <a:t> virus</a:t>
            </a:r>
            <a:endParaRPr lang="sr-Latn-RS" dirty="0" smtClean="0"/>
          </a:p>
          <a:p>
            <a:pPr algn="just">
              <a:buFont typeface="Wingdings" pitchFamily="2" charset="2"/>
              <a:buChar char="Ø"/>
            </a:pPr>
            <a:endParaRPr lang="sr-Latn-RS" dirty="0" smtClean="0">
              <a:solidFill>
                <a:srgbClr val="443329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sr-Latn-RS" dirty="0" smtClean="0">
                <a:solidFill>
                  <a:srgbClr val="443329"/>
                </a:solidFill>
              </a:rPr>
              <a:t>Promene u periodu od 20ak godina </a:t>
            </a:r>
            <a:r>
              <a:rPr lang="sr-Latn-RS" dirty="0" smtClean="0">
                <a:solidFill>
                  <a:srgbClr val="443329"/>
                </a:solidFill>
              </a:rPr>
              <a:t>u promociji borbe protiv HIV-a, testiranju i terapiji</a:t>
            </a:r>
            <a:endParaRPr lang="en-US" dirty="0" smtClean="0">
              <a:solidFill>
                <a:srgbClr val="44332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624" y="476673"/>
            <a:ext cx="7594104" cy="72008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Latn-RS" dirty="0" smtClean="0"/>
              <a:t>Broj testiranih uopšte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1412776"/>
            <a:ext cx="7737872" cy="4968974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endParaRPr lang="sr-Latn-RS" dirty="0" smtClean="0">
              <a:solidFill>
                <a:srgbClr val="443329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sr-Latn-RS" dirty="0" smtClean="0">
                <a:solidFill>
                  <a:srgbClr val="443329"/>
                </a:solidFill>
              </a:rPr>
              <a:t>Broj testiranih je od 2008.porastao, pa se od 44.555 (6 na 1000 stanovnika) popeo 2012.na 64.031 (8,8 na 1000 stanovnika. </a:t>
            </a:r>
          </a:p>
          <a:p>
            <a:pPr algn="just">
              <a:buFont typeface="Wingdings" pitchFamily="2" charset="2"/>
              <a:buChar char="Ø"/>
            </a:pPr>
            <a:endParaRPr lang="sr-Latn-RS" dirty="0" smtClean="0">
              <a:solidFill>
                <a:srgbClr val="443329"/>
              </a:solidFill>
            </a:endParaRPr>
          </a:p>
          <a:p>
            <a:pPr algn="just"/>
            <a:endParaRPr lang="sr-Latn-RS" dirty="0" smtClean="0">
              <a:solidFill>
                <a:srgbClr val="443329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sr-Latn-RS" dirty="0" smtClean="0">
                <a:solidFill>
                  <a:srgbClr val="443329"/>
                </a:solidFill>
              </a:rPr>
              <a:t>Polovina od ukupnog broja svih dobrovoljnih savetovanja i testiranja na HIV urađena je u Beogradu (ZZZstudenata, GZZZ, Specijalna bolnica za bolesti zavisnosti i VMA).  Sledi IZJ Vojvodine.</a:t>
            </a:r>
          </a:p>
          <a:p>
            <a:pPr algn="just">
              <a:buFont typeface="Arial" pitchFamily="34" charset="0"/>
              <a:buChar char="•"/>
            </a:pPr>
            <a:endParaRPr lang="sr-Latn-RS" dirty="0" smtClean="0">
              <a:solidFill>
                <a:srgbClr val="443329"/>
              </a:solidFill>
            </a:endParaRPr>
          </a:p>
          <a:p>
            <a:pPr algn="just">
              <a:buFont typeface="Arial" pitchFamily="34" charset="0"/>
              <a:buChar char="•"/>
            </a:pPr>
            <a:endParaRPr lang="sr-Latn-RS" dirty="0" smtClean="0">
              <a:solidFill>
                <a:srgbClr val="443329"/>
              </a:solidFill>
            </a:endParaRPr>
          </a:p>
          <a:p>
            <a:pPr algn="just"/>
            <a:endParaRPr lang="sr-Latn-RS" dirty="0" smtClean="0">
              <a:solidFill>
                <a:srgbClr val="443329"/>
              </a:solidFill>
            </a:endParaRPr>
          </a:p>
          <a:p>
            <a:pPr algn="just"/>
            <a:endParaRPr lang="sr-Latn-RS" dirty="0" smtClean="0">
              <a:solidFill>
                <a:srgbClr val="443329"/>
              </a:solidFill>
            </a:endParaRPr>
          </a:p>
          <a:p>
            <a:pPr algn="just"/>
            <a:endParaRPr lang="en-US" dirty="0" smtClean="0">
              <a:solidFill>
                <a:srgbClr val="44332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624" y="476673"/>
            <a:ext cx="7594104" cy="72008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Latn-RS" dirty="0" smtClean="0"/>
              <a:t>Broj testiranih trudnica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1412776"/>
            <a:ext cx="7737872" cy="4968974"/>
          </a:xfrm>
        </p:spPr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endParaRPr lang="sr-Latn-RS" dirty="0" smtClean="0">
              <a:solidFill>
                <a:srgbClr val="443329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sr-Latn-RS" dirty="0" smtClean="0">
                <a:solidFill>
                  <a:srgbClr val="443329"/>
                </a:solidFill>
              </a:rPr>
              <a:t>2008. - 5665, od kojih je HIV pozitivna bila jedna trudnica</a:t>
            </a:r>
          </a:p>
          <a:p>
            <a:pPr algn="just">
              <a:buFont typeface="Wingdings" pitchFamily="2" charset="2"/>
              <a:buChar char="Ø"/>
            </a:pPr>
            <a:endParaRPr lang="sr-Latn-RS" dirty="0" smtClean="0">
              <a:solidFill>
                <a:srgbClr val="443329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sr-Latn-RS" dirty="0" smtClean="0">
                <a:solidFill>
                  <a:srgbClr val="443329"/>
                </a:solidFill>
              </a:rPr>
              <a:t>2012.  - 9172,  od kojih ni jedna trudnica nije bila HIV pozitivna</a:t>
            </a:r>
          </a:p>
          <a:p>
            <a:pPr algn="just">
              <a:buFont typeface="Wingdings" pitchFamily="2" charset="2"/>
              <a:buChar char="Ø"/>
            </a:pPr>
            <a:endParaRPr lang="sr-Latn-RS" dirty="0" smtClean="0">
              <a:solidFill>
                <a:srgbClr val="443329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sr-Latn-RS" dirty="0" smtClean="0">
                <a:solidFill>
                  <a:srgbClr val="443329"/>
                </a:solidFill>
                <a:latin typeface="Gill Sans MT" pitchFamily="34" charset="-18"/>
              </a:rPr>
              <a:t>Treba imati u vidu da je testirano </a:t>
            </a:r>
            <a:r>
              <a:rPr lang="vi-VN" b="1" dirty="0" smtClean="0">
                <a:solidFill>
                  <a:srgbClr val="443329"/>
                </a:solidFill>
              </a:rPr>
              <a:t>oko 15% trudnica</a:t>
            </a:r>
            <a:endParaRPr lang="en-US" b="1" dirty="0" smtClean="0">
              <a:solidFill>
                <a:srgbClr val="443329"/>
              </a:solidFill>
              <a:latin typeface="Gill Sans MT" pitchFamily="34" charset="-18"/>
            </a:endParaRPr>
          </a:p>
          <a:p>
            <a:pPr algn="just">
              <a:buFont typeface="Wingdings" pitchFamily="2" charset="2"/>
              <a:buChar char="Ø"/>
            </a:pPr>
            <a:endParaRPr lang="sr-Latn-RS" dirty="0" smtClean="0">
              <a:solidFill>
                <a:srgbClr val="443329"/>
              </a:solidFill>
            </a:endParaRPr>
          </a:p>
          <a:p>
            <a:pPr algn="just"/>
            <a:endParaRPr lang="sr-Latn-RS" dirty="0" smtClean="0">
              <a:solidFill>
                <a:srgbClr val="443329"/>
              </a:solidFill>
            </a:endParaRPr>
          </a:p>
          <a:p>
            <a:pPr algn="just"/>
            <a:endParaRPr lang="sr-Latn-RS" dirty="0" smtClean="0">
              <a:solidFill>
                <a:srgbClr val="443329"/>
              </a:solidFill>
            </a:endParaRPr>
          </a:p>
          <a:p>
            <a:pPr algn="just"/>
            <a:endParaRPr lang="en-US" dirty="0" smtClean="0">
              <a:solidFill>
                <a:srgbClr val="44332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624" y="476672"/>
            <a:ext cx="7594104" cy="115036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RS" dirty="0" smtClean="0"/>
              <a:t>Tri načina prenosa HI-virusa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1773238"/>
            <a:ext cx="7737872" cy="4608512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sl-SI" dirty="0" smtClean="0"/>
              <a:t>Virus se prenosi na tri do sada ustanovljena načina: </a:t>
            </a:r>
          </a:p>
          <a:p>
            <a:pPr algn="just">
              <a:buFont typeface="Arial" pitchFamily="34" charset="0"/>
              <a:buChar char="•"/>
            </a:pPr>
            <a:r>
              <a:rPr lang="sl-SI" dirty="0" smtClean="0"/>
              <a:t>putem krvi, </a:t>
            </a:r>
          </a:p>
          <a:p>
            <a:pPr algn="just">
              <a:buFont typeface="Arial" pitchFamily="34" charset="0"/>
              <a:buChar char="•"/>
            </a:pPr>
            <a:r>
              <a:rPr lang="sl-SI" dirty="0" smtClean="0"/>
              <a:t>homo- i heteroseksualnim kontaktom i </a:t>
            </a:r>
          </a:p>
          <a:p>
            <a:pPr algn="just">
              <a:buFont typeface="Arial" pitchFamily="34" charset="0"/>
              <a:buChar char="•"/>
            </a:pPr>
            <a:r>
              <a:rPr lang="sl-SI" dirty="0" smtClean="0"/>
              <a:t>vertikalno - sa majke na potomstvo</a:t>
            </a:r>
          </a:p>
          <a:p>
            <a:pPr algn="just">
              <a:buFont typeface="Arial" pitchFamily="34" charset="0"/>
              <a:buChar char="•"/>
            </a:pPr>
            <a:endParaRPr lang="sl-SI" dirty="0" smtClean="0">
              <a:solidFill>
                <a:srgbClr val="443329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sl-SI" dirty="0" smtClean="0">
                <a:solidFill>
                  <a:srgbClr val="443329"/>
                </a:solidFill>
              </a:rPr>
              <a:t>Prave se i drugačije podele (naročito u okviru transmisije putem krvi: u toku obavljanja profesionalne/zdravstvene aktivnosti,  injektirajući korisnici droga,  transfuzijom, korišćenjem medicinskih preparata na bazi krvi), ali sve se one mogu svesti na prethodnu podelu </a:t>
            </a:r>
            <a:endParaRPr lang="en-US" dirty="0" smtClean="0">
              <a:solidFill>
                <a:srgbClr val="44332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624" y="332656"/>
            <a:ext cx="7594104" cy="1294383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sl-SI" b="1" i="1" dirty="0" smtClean="0"/>
              <a:t/>
            </a:r>
            <a:br>
              <a:rPr lang="sl-SI" b="1" i="1" dirty="0" smtClean="0"/>
            </a:br>
            <a:r>
              <a:rPr lang="sl-SI" b="1" i="1" dirty="0" smtClean="0"/>
              <a:t/>
            </a:r>
            <a:br>
              <a:rPr lang="sl-SI" b="1" i="1" dirty="0" smtClean="0"/>
            </a:br>
            <a:r>
              <a:rPr lang="sl-SI" b="1" i="1" dirty="0" smtClean="0"/>
              <a:t/>
            </a:r>
            <a:br>
              <a:rPr lang="sl-SI" b="1" i="1" dirty="0" smtClean="0"/>
            </a:br>
            <a:r>
              <a:rPr lang="sl-SI" b="1" i="1" dirty="0" smtClean="0"/>
              <a:t/>
            </a:r>
            <a:br>
              <a:rPr lang="sl-SI" b="1" i="1" dirty="0" smtClean="0"/>
            </a:br>
            <a:r>
              <a:rPr lang="sl-SI" b="1" i="1" dirty="0" smtClean="0"/>
              <a:t/>
            </a:r>
            <a:br>
              <a:rPr lang="sl-SI" b="1" i="1" dirty="0" smtClean="0"/>
            </a:br>
            <a:r>
              <a:rPr lang="sl-SI" b="1" i="1" dirty="0" smtClean="0"/>
              <a:t/>
            </a:r>
            <a:br>
              <a:rPr lang="sl-SI" b="1" i="1" dirty="0" smtClean="0"/>
            </a:br>
            <a:r>
              <a:rPr lang="sl-SI" b="1" i="1" dirty="0" smtClean="0"/>
              <a:t/>
            </a:r>
            <a:br>
              <a:rPr lang="sl-SI" b="1" i="1" dirty="0" smtClean="0"/>
            </a:br>
            <a:r>
              <a:rPr lang="sl-SI" b="1" i="1" dirty="0" smtClean="0"/>
              <a:t/>
            </a:r>
            <a:br>
              <a:rPr lang="sl-SI" b="1" i="1" dirty="0" smtClean="0"/>
            </a:br>
            <a:r>
              <a:rPr lang="sl-SI" b="1" i="1" dirty="0" smtClean="0"/>
              <a:t/>
            </a:r>
            <a:br>
              <a:rPr lang="sl-SI" b="1" i="1" dirty="0" smtClean="0"/>
            </a:br>
            <a:r>
              <a:rPr lang="sl-SI" sz="4900" b="1" dirty="0" smtClean="0"/>
              <a:t>Vertikalna transmisija</a:t>
            </a:r>
            <a:endParaRPr lang="en-US" sz="49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1773238"/>
            <a:ext cx="7737872" cy="4608512"/>
          </a:xfrm>
        </p:spPr>
        <p:txBody>
          <a:bodyPr>
            <a:normAutofit/>
          </a:bodyPr>
          <a:lstStyle/>
          <a:p>
            <a:pPr algn="just"/>
            <a:r>
              <a:rPr lang="sr-Latn-RS" dirty="0" smtClean="0"/>
              <a:t>“</a:t>
            </a:r>
            <a:r>
              <a:rPr lang="en-US" dirty="0" err="1" smtClean="0"/>
              <a:t>Vertikalna</a:t>
            </a:r>
            <a:r>
              <a:rPr lang="en-US" dirty="0" smtClean="0"/>
              <a:t> </a:t>
            </a:r>
            <a:r>
              <a:rPr lang="en-US" dirty="0" err="1" smtClean="0"/>
              <a:t>transmisija</a:t>
            </a:r>
            <a:r>
              <a:rPr lang="en-US" dirty="0" smtClean="0"/>
              <a:t>" </a:t>
            </a:r>
            <a:r>
              <a:rPr lang="en-US" dirty="0" err="1" smtClean="0"/>
              <a:t>označava</a:t>
            </a:r>
            <a:r>
              <a:rPr lang="en-US" dirty="0" smtClean="0"/>
              <a:t> </a:t>
            </a:r>
            <a:r>
              <a:rPr lang="en-US" dirty="0" err="1" smtClean="0"/>
              <a:t>zarazu</a:t>
            </a:r>
            <a:r>
              <a:rPr lang="en-US" dirty="0" smtClean="0"/>
              <a:t> </a:t>
            </a:r>
            <a:r>
              <a:rPr lang="en-US" dirty="0" err="1" smtClean="0"/>
              <a:t>prenosom</a:t>
            </a:r>
            <a:r>
              <a:rPr lang="en-US" dirty="0" smtClean="0"/>
              <a:t> </a:t>
            </a:r>
            <a:r>
              <a:rPr lang="en-US" dirty="0" err="1" smtClean="0"/>
              <a:t>virusa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majke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potomstvo</a:t>
            </a:r>
            <a:r>
              <a:rPr lang="en-US" dirty="0" smtClean="0"/>
              <a:t>. </a:t>
            </a:r>
            <a:endParaRPr lang="sr-Latn-RS" dirty="0" smtClean="0"/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Ona </a:t>
            </a:r>
            <a:r>
              <a:rPr lang="en-US" dirty="0" err="1" smtClean="0"/>
              <a:t>podrazumeva</a:t>
            </a:r>
            <a:r>
              <a:rPr lang="sr-Latn-RS" dirty="0" smtClean="0"/>
              <a:t> </a:t>
            </a:r>
            <a:r>
              <a:rPr lang="en-US" dirty="0" err="1" smtClean="0"/>
              <a:t>dva</a:t>
            </a:r>
            <a:r>
              <a:rPr lang="en-US" dirty="0" smtClean="0"/>
              <a:t> </a:t>
            </a:r>
            <a:r>
              <a:rPr lang="en-US" dirty="0" err="1" smtClean="0"/>
              <a:t>načina</a:t>
            </a:r>
            <a:r>
              <a:rPr lang="en-US" dirty="0" smtClean="0"/>
              <a:t> </a:t>
            </a:r>
            <a:r>
              <a:rPr lang="en-US" dirty="0" err="1" smtClean="0"/>
              <a:t>transmisije</a:t>
            </a:r>
            <a:r>
              <a:rPr lang="en-US" dirty="0" smtClean="0"/>
              <a:t> </a:t>
            </a:r>
            <a:r>
              <a:rPr lang="en-US" dirty="0" err="1" smtClean="0"/>
              <a:t>virusa</a:t>
            </a:r>
            <a:r>
              <a:rPr lang="en-US" dirty="0" smtClean="0"/>
              <a:t>: </a:t>
            </a:r>
            <a:endParaRPr lang="sr-Latn-RS" dirty="0" smtClean="0"/>
          </a:p>
          <a:p>
            <a:pPr marL="541782" indent="-514350" algn="just">
              <a:buAutoNum type="arabicParenR"/>
            </a:pPr>
            <a:r>
              <a:rPr lang="en-US" dirty="0" smtClean="0"/>
              <a:t>“</a:t>
            </a:r>
            <a:r>
              <a:rPr lang="en-US" dirty="0" err="1" smtClean="0"/>
              <a:t>perinatalan</a:t>
            </a:r>
            <a:r>
              <a:rPr lang="en-US" dirty="0" smtClean="0"/>
              <a:t> </a:t>
            </a:r>
            <a:r>
              <a:rPr lang="en-US" dirty="0" err="1" smtClean="0"/>
              <a:t>prenos</a:t>
            </a:r>
            <a:r>
              <a:rPr lang="en-US" dirty="0" smtClean="0"/>
              <a:t>”,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znači</a:t>
            </a:r>
            <a:r>
              <a:rPr lang="en-US" dirty="0" smtClean="0"/>
              <a:t> </a:t>
            </a:r>
            <a:r>
              <a:rPr lang="en-US" dirty="0" err="1" smtClean="0"/>
              <a:t>prelaz</a:t>
            </a:r>
            <a:r>
              <a:rPr lang="en-US" dirty="0" smtClean="0"/>
              <a:t> HIV-</a:t>
            </a:r>
            <a:r>
              <a:rPr lang="en-US" dirty="0" err="1" smtClean="0"/>
              <a:t>virusa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zaražene</a:t>
            </a:r>
            <a:r>
              <a:rPr lang="en-US" dirty="0" smtClean="0"/>
              <a:t> </a:t>
            </a:r>
            <a:r>
              <a:rPr lang="en-US" dirty="0" err="1" smtClean="0"/>
              <a:t>žene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dete</a:t>
            </a:r>
            <a:r>
              <a:rPr lang="en-US" dirty="0" smtClean="0"/>
              <a:t> </a:t>
            </a:r>
            <a:r>
              <a:rPr lang="en-US" dirty="0" err="1" smtClean="0"/>
              <a:t>tokom</a:t>
            </a:r>
            <a:r>
              <a:rPr lang="en-US" dirty="0" smtClean="0"/>
              <a:t> </a:t>
            </a:r>
            <a:r>
              <a:rPr lang="en-US" dirty="0" err="1" smtClean="0"/>
              <a:t>trudnoće</a:t>
            </a:r>
            <a:r>
              <a:rPr lang="en-US" dirty="0" smtClean="0"/>
              <a:t>, u </a:t>
            </a:r>
            <a:r>
              <a:rPr lang="en-US" dirty="0" err="1" smtClean="0"/>
              <a:t>toku</a:t>
            </a:r>
            <a:r>
              <a:rPr lang="en-US" dirty="0" smtClean="0"/>
              <a:t> </a:t>
            </a:r>
            <a:r>
              <a:rPr lang="en-US" dirty="0" err="1" smtClean="0"/>
              <a:t>porodjaja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u </a:t>
            </a:r>
            <a:r>
              <a:rPr lang="en-US" dirty="0" err="1" smtClean="0"/>
              <a:t>toku</a:t>
            </a:r>
            <a:r>
              <a:rPr lang="en-US" dirty="0" smtClean="0"/>
              <a:t> </a:t>
            </a:r>
            <a:r>
              <a:rPr lang="en-US" dirty="0" err="1" smtClean="0"/>
              <a:t>nedelje</a:t>
            </a:r>
            <a:r>
              <a:rPr lang="en-US" dirty="0" smtClean="0"/>
              <a:t> </a:t>
            </a:r>
            <a:r>
              <a:rPr lang="en-US" dirty="0" err="1" smtClean="0"/>
              <a:t>dana</a:t>
            </a:r>
            <a:r>
              <a:rPr lang="en-US" dirty="0" smtClean="0"/>
              <a:t> </a:t>
            </a:r>
            <a:r>
              <a:rPr lang="en-US" dirty="0" err="1" smtClean="0"/>
              <a:t>posle</a:t>
            </a:r>
            <a:r>
              <a:rPr lang="en-US" dirty="0" smtClean="0"/>
              <a:t> </a:t>
            </a:r>
            <a:r>
              <a:rPr lang="en-US" dirty="0" err="1" smtClean="0"/>
              <a:t>rodjenja</a:t>
            </a:r>
            <a:r>
              <a:rPr lang="sl-SI" dirty="0" smtClean="0"/>
              <a:t>, i </a:t>
            </a:r>
          </a:p>
          <a:p>
            <a:pPr marL="541782" indent="-514350" algn="just">
              <a:buAutoNum type="arabicParenR"/>
            </a:pPr>
            <a:r>
              <a:rPr lang="sl-SI" dirty="0" smtClean="0"/>
              <a:t>“postnatalan prenos”, koji opisuje vertikalan prenos HIV-virusa u roku od jedne godine posle rodjenja deteta</a:t>
            </a:r>
            <a:endParaRPr lang="en-US" dirty="0" smtClean="0">
              <a:solidFill>
                <a:srgbClr val="44332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4152</TotalTime>
  <Words>1829</Words>
  <Application>Microsoft Office PowerPoint</Application>
  <PresentationFormat>On-screen Show (4:3)</PresentationFormat>
  <Paragraphs>218</Paragraphs>
  <Slides>29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Solstice</vt:lpstr>
      <vt:lpstr>Medicinsko-pravni aspekti trudnoće kod HIV-pozitivnih žena </vt:lpstr>
      <vt:lpstr>Podaci centralnog registra obolelih i umrlih od AIDS-a</vt:lpstr>
      <vt:lpstr>Podaci centralnog registra obolelih i umrlih od AIDS-a</vt:lpstr>
      <vt:lpstr>Novo otkrivene HIV pozitivne osobe u periodu 2008-2012</vt:lpstr>
      <vt:lpstr>Vertikalna transmisija - podaci do 2000.godine</vt:lpstr>
      <vt:lpstr>Broj testiranih uopšte</vt:lpstr>
      <vt:lpstr>Broj testiranih trudnica</vt:lpstr>
      <vt:lpstr>Tri načina prenosa HI-virusa</vt:lpstr>
      <vt:lpstr>         Vertikalna transmisija</vt:lpstr>
      <vt:lpstr>Predupređenje vertikalne transmisije</vt:lpstr>
      <vt:lpstr>Predupređenje vertikalne transmisije</vt:lpstr>
      <vt:lpstr>Održavanje trudnoće HIV+ trudnice</vt:lpstr>
      <vt:lpstr>Kontrola novorođenčeta</vt:lpstr>
      <vt:lpstr>Strategija o HIV infekciji i AIDS-u</vt:lpstr>
      <vt:lpstr>Strategija o HIV infekciji i AIDS-u</vt:lpstr>
      <vt:lpstr>Strategija o HIV infekciji i AIDS-u</vt:lpstr>
      <vt:lpstr>Strategija o HIV infekciji i AIDS-u</vt:lpstr>
      <vt:lpstr>Strategija o HIV infekciji i AIDS-u</vt:lpstr>
      <vt:lpstr>Nacionalni vodič za lekare u primarnoj zdravstvenoj zaštiti – 2005.</vt:lpstr>
      <vt:lpstr>Nacionalni vodič – mere preveniranja vertikalne transmisije</vt:lpstr>
      <vt:lpstr>Nacionalni vodič – algoritam postupaka</vt:lpstr>
      <vt:lpstr>Zakon o zaštiti stanovništva od zaraznih bolesti (2004) i prateći Pravilnik</vt:lpstr>
      <vt:lpstr>Zakon o zaštiti stanovništva od zaraznih bolesti (2004) i prateći Pravilnik</vt:lpstr>
      <vt:lpstr>Vodiči drugih zemalja</vt:lpstr>
      <vt:lpstr>Izazovi u praksi </vt:lpstr>
      <vt:lpstr>Sudska praksa</vt:lpstr>
      <vt:lpstr>Sudska praksa – V.A.M.</vt:lpstr>
      <vt:lpstr>Za kraj</vt:lpstr>
      <vt:lpstr>Slide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Lekarska greška </dc:title>
  <dc:creator>marta</dc:creator>
  <cp:lastModifiedBy>marta</cp:lastModifiedBy>
  <cp:revision>363</cp:revision>
  <dcterms:created xsi:type="dcterms:W3CDTF">2010-11-26T08:59:19Z</dcterms:created>
  <dcterms:modified xsi:type="dcterms:W3CDTF">2013-11-29T14:20:46Z</dcterms:modified>
</cp:coreProperties>
</file>